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6" r:id="rId3"/>
    <p:sldMasterId id="2147483669" r:id="rId4"/>
    <p:sldMasterId id="2147483673" r:id="rId5"/>
    <p:sldMasterId id="2147483681" r:id="rId6"/>
    <p:sldMasterId id="2147483683" r:id="rId7"/>
    <p:sldMasterId id="2147483685" r:id="rId8"/>
    <p:sldMasterId id="2147483651" r:id="rId9"/>
    <p:sldMasterId id="2147483718" r:id="rId10"/>
    <p:sldMasterId id="2147483722" r:id="rId11"/>
    <p:sldMasterId id="2147483724" r:id="rId12"/>
    <p:sldMasterId id="2147483726" r:id="rId13"/>
    <p:sldMasterId id="2147483667" r:id="rId14"/>
    <p:sldMasterId id="2147483698" r:id="rId15"/>
  </p:sldMasterIdLst>
  <p:notesMasterIdLst>
    <p:notesMasterId r:id="rId31"/>
  </p:notesMasterIdLst>
  <p:handoutMasterIdLst>
    <p:handoutMasterId r:id="rId32"/>
  </p:handoutMasterIdLst>
  <p:sldIdLst>
    <p:sldId id="259" r:id="rId16"/>
    <p:sldId id="256" r:id="rId17"/>
    <p:sldId id="285" r:id="rId18"/>
    <p:sldId id="291" r:id="rId19"/>
    <p:sldId id="297" r:id="rId20"/>
    <p:sldId id="307" r:id="rId21"/>
    <p:sldId id="287" r:id="rId22"/>
    <p:sldId id="299" r:id="rId23"/>
    <p:sldId id="300" r:id="rId24"/>
    <p:sldId id="319" r:id="rId25"/>
    <p:sldId id="290" r:id="rId26"/>
    <p:sldId id="301" r:id="rId27"/>
    <p:sldId id="293" r:id="rId28"/>
    <p:sldId id="292" r:id="rId29"/>
    <p:sldId id="317" r:id="rId30"/>
  </p:sldIdLst>
  <p:sldSz cx="10440988" cy="6480175"/>
  <p:notesSz cx="6858000" cy="9144000"/>
  <p:defaultTextStyle>
    <a:defPPr>
      <a:defRPr lang="es-ES"/>
    </a:defPPr>
    <a:lvl1pPr marL="0" algn="l" defTabSz="1027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3618" algn="l" defTabSz="1027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7237" algn="l" defTabSz="1027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0855" algn="l" defTabSz="1027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4474" algn="l" defTabSz="1027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68092" algn="l" defTabSz="1027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1711" algn="l" defTabSz="1027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95329" algn="l" defTabSz="1027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08948" algn="l" defTabSz="1027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21C79"/>
    <a:srgbClr val="4B2965"/>
    <a:srgbClr val="730470"/>
    <a:srgbClr val="54336F"/>
    <a:srgbClr val="C470DE"/>
    <a:srgbClr val="EACCF4"/>
    <a:srgbClr val="F4E3F9"/>
    <a:srgbClr val="DDAEEC"/>
    <a:srgbClr val="62125F"/>
    <a:srgbClr val="B44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1" autoAdjust="0"/>
    <p:restoredTop sz="94185" autoAdjust="0"/>
  </p:normalViewPr>
  <p:slideViewPr>
    <p:cSldViewPr>
      <p:cViewPr>
        <p:scale>
          <a:sx n="75" d="100"/>
          <a:sy n="75" d="100"/>
        </p:scale>
        <p:origin x="-1291" y="-3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69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D8051-4C34-4D0C-AE46-4ABC6A0D0CAD}" type="datetimeFigureOut">
              <a:rPr lang="es-ES" smtClean="0"/>
              <a:t>08/12/2016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793B6-8D63-4C70-8890-A5E463D377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32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A53B9-162C-41BA-9C76-2D8FCD1D2544}" type="datetimeFigureOut">
              <a:rPr lang="es-ES" smtClean="0"/>
              <a:t>08/12/2016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750" y="685800"/>
            <a:ext cx="5524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61D87-C5F8-452B-9F77-AB2671977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18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9303B-6365-4352-AB6B-95E6010A42E0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85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41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22049" y="6006163"/>
            <a:ext cx="2436231" cy="345009"/>
          </a:xfrm>
          <a:prstGeom prst="rect">
            <a:avLst/>
          </a:prstGeom>
        </p:spPr>
        <p:txBody>
          <a:bodyPr/>
          <a:lstStyle/>
          <a:p>
            <a:fld id="{9B4A79E4-C344-4CAB-B4CC-CA51200BFE4D}" type="datetime1">
              <a:rPr lang="es-MX" smtClean="0"/>
              <a:t>08/12/2016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67338" y="6006163"/>
            <a:ext cx="3306313" cy="345009"/>
          </a:xfrm>
          <a:prstGeom prst="rect">
            <a:avLst/>
          </a:prstGeom>
        </p:spPr>
        <p:txBody>
          <a:bodyPr/>
          <a:lstStyle/>
          <a:p>
            <a:r>
              <a:rPr lang="es-MX" smtClean="0"/>
              <a:t>Solunion Seguro de Crédito - Capacitación para la Red de Distribuidores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2708" y="6006163"/>
            <a:ext cx="2436231" cy="345009"/>
          </a:xfrm>
          <a:prstGeom prst="rect">
            <a:avLst/>
          </a:prstGeom>
        </p:spPr>
        <p:txBody>
          <a:bodyPr/>
          <a:lstStyle/>
          <a:p>
            <a:fld id="{EFECE857-DC7B-4EE8-927E-9B618F99A9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46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83990" y="1511895"/>
            <a:ext cx="9234710" cy="42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s-E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83990" y="258763"/>
            <a:ext cx="6768752" cy="10810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119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77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52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35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97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50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01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29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2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40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26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9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83990" y="1511895"/>
            <a:ext cx="9234710" cy="42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s-E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83990" y="258763"/>
            <a:ext cx="6768752" cy="10810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772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8" y="0"/>
            <a:ext cx="10440282" cy="648017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264423"/>
            <a:ext cx="10440987" cy="215444"/>
          </a:xfrm>
          <a:prstGeom prst="rect">
            <a:avLst/>
          </a:prstGeom>
          <a:solidFill>
            <a:srgbClr val="290C32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662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102723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214" indent="-385214" algn="l" defTabSz="102723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4630" indent="-321012" algn="l" defTabSz="102723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046" indent="-256809" algn="l" defTabSz="102723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665" indent="-256809" algn="l" defTabSz="102723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11283" indent="-256809" algn="l" defTabSz="102723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902" indent="-256809" algn="l" defTabSz="102723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520" indent="-256809" algn="l" defTabSz="102723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2139" indent="-256809" algn="l" defTabSz="102723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5757" indent="-256809" algn="l" defTabSz="102723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272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18" algn="l" defTabSz="10272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237" algn="l" defTabSz="10272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855" algn="l" defTabSz="10272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74" algn="l" defTabSz="10272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092" algn="l" defTabSz="10272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1711" algn="l" defTabSz="10272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329" algn="l" defTabSz="10272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948" algn="l" defTabSz="10272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25"/>
            <a:ext cx="10440634" cy="648039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956798" y="3960167"/>
            <a:ext cx="2483836" cy="250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990" y="258763"/>
            <a:ext cx="6768752" cy="10810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90" y="1511300"/>
            <a:ext cx="9234710" cy="42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413" y="103705"/>
            <a:ext cx="881649" cy="4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9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21C79"/>
          </a:solidFill>
          <a:latin typeface="Myriad Pro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Myriad Pro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050"/>
            <a:ext cx="10452719" cy="648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75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40988" cy="648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4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34" y="-1"/>
            <a:ext cx="10440987" cy="648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3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" y="-1"/>
            <a:ext cx="10440634" cy="648039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264423"/>
            <a:ext cx="10440987" cy="215444"/>
          </a:xfrm>
          <a:prstGeom prst="rect">
            <a:avLst/>
          </a:prstGeom>
          <a:solidFill>
            <a:srgbClr val="290C32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516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440987" cy="648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0" y="6264423"/>
            <a:ext cx="10440987" cy="215444"/>
          </a:xfrm>
          <a:prstGeom prst="rect">
            <a:avLst/>
          </a:prstGeom>
          <a:solidFill>
            <a:srgbClr val="290C32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96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48" y="-1"/>
            <a:ext cx="10450835" cy="64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0" y="6264423"/>
            <a:ext cx="10440987" cy="215444"/>
          </a:xfrm>
          <a:prstGeom prst="rect">
            <a:avLst/>
          </a:prstGeom>
          <a:solidFill>
            <a:srgbClr val="290C32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65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40987" cy="648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0" y="6264423"/>
            <a:ext cx="10440987" cy="215444"/>
          </a:xfrm>
          <a:prstGeom prst="rect">
            <a:avLst/>
          </a:prstGeom>
          <a:solidFill>
            <a:srgbClr val="290C32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36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440282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8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264423"/>
            <a:ext cx="10440987" cy="215444"/>
          </a:xfrm>
          <a:prstGeom prst="rect">
            <a:avLst/>
          </a:prstGeom>
          <a:solidFill>
            <a:srgbClr val="290C32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78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440987" cy="648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0" y="6264423"/>
            <a:ext cx="10440987" cy="215444"/>
          </a:xfrm>
          <a:prstGeom prst="rect">
            <a:avLst/>
          </a:prstGeom>
          <a:solidFill>
            <a:srgbClr val="290C32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097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40988" cy="648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0" y="6264423"/>
            <a:ext cx="10440987" cy="215444"/>
          </a:xfrm>
          <a:prstGeom prst="rect">
            <a:avLst/>
          </a:prstGeom>
          <a:solidFill>
            <a:srgbClr val="290C32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632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264423"/>
            <a:ext cx="10440987" cy="215444"/>
          </a:xfrm>
          <a:prstGeom prst="rect">
            <a:avLst/>
          </a:prstGeom>
          <a:solidFill>
            <a:srgbClr val="290C32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440988" cy="64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3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25"/>
            <a:ext cx="10440634" cy="64803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990" y="258763"/>
            <a:ext cx="6768752" cy="10810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90" y="1511300"/>
            <a:ext cx="9234710" cy="42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413" y="103705"/>
            <a:ext cx="881649" cy="4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2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21C79"/>
          </a:solidFill>
          <a:latin typeface="Myriad Pro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Myriad Pro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5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olunionseguros.com/spe/solunion-theme/css/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83" y="110207"/>
            <a:ext cx="1445653" cy="544327"/>
          </a:xfrm>
          <a:prstGeom prst="rect">
            <a:avLst/>
          </a:prstGeom>
          <a:noFill/>
          <a:effectLst>
            <a:outerShdw blurRad="63500" dist="38100" dir="30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731200"/>
            <a:ext cx="9396889" cy="1080029"/>
          </a:xfrm>
        </p:spPr>
        <p:txBody>
          <a:bodyPr>
            <a:noAutofit/>
          </a:bodyPr>
          <a:lstStyle/>
          <a:p>
            <a:pPr algn="l"/>
            <a:r>
              <a:rPr lang="fr-FR" altLang="es-MX" sz="3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 </a:t>
            </a:r>
            <a:r>
              <a:rPr lang="fr-FR" altLang="es-MX" b="1" dirty="0" err="1">
                <a:ea typeface="+mn-ea"/>
              </a:rPr>
              <a:t>Cómo</a:t>
            </a:r>
            <a:r>
              <a:rPr lang="fr-FR" altLang="es-MX" b="1" dirty="0">
                <a:ea typeface="+mn-ea"/>
              </a:rPr>
              <a:t> </a:t>
            </a:r>
            <a:r>
              <a:rPr lang="fr-FR" altLang="es-MX" b="1" dirty="0" err="1">
                <a:ea typeface="+mn-ea"/>
              </a:rPr>
              <a:t>opera</a:t>
            </a:r>
            <a:r>
              <a:rPr lang="fr-FR" altLang="es-MX" b="1" dirty="0">
                <a:ea typeface="+mn-ea"/>
              </a:rPr>
              <a:t> la </a:t>
            </a:r>
            <a:r>
              <a:rPr lang="fr-FR" altLang="es-MX" b="1" dirty="0" err="1">
                <a:ea typeface="+mn-ea"/>
              </a:rPr>
              <a:t>póliza</a:t>
            </a:r>
            <a:r>
              <a:rPr lang="fr-FR" altLang="es-MX" b="1" dirty="0">
                <a:ea typeface="+mn-ea"/>
              </a:rPr>
              <a:t> de </a:t>
            </a:r>
            <a:br>
              <a:rPr lang="fr-FR" altLang="es-MX" b="1" dirty="0">
                <a:ea typeface="+mn-ea"/>
              </a:rPr>
            </a:br>
            <a:r>
              <a:rPr lang="fr-FR" altLang="es-MX" b="1" dirty="0">
                <a:ea typeface="+mn-ea"/>
              </a:rPr>
              <a:t>    </a:t>
            </a:r>
            <a:r>
              <a:rPr lang="fr-FR" altLang="es-MX" b="1" dirty="0" err="1">
                <a:ea typeface="+mn-ea"/>
              </a:rPr>
              <a:t>Seguro</a:t>
            </a:r>
            <a:r>
              <a:rPr lang="fr-FR" altLang="es-MX" b="1" dirty="0">
                <a:ea typeface="+mn-ea"/>
              </a:rPr>
              <a:t> de </a:t>
            </a:r>
            <a:r>
              <a:rPr lang="fr-FR" altLang="es-MX" b="1" dirty="0" err="1">
                <a:ea typeface="+mn-ea"/>
              </a:rPr>
              <a:t>Crédito</a:t>
            </a:r>
            <a:r>
              <a:rPr lang="fr-FR" altLang="es-MX" b="1" dirty="0">
                <a:ea typeface="+mn-ea"/>
              </a:rPr>
              <a:t>?</a:t>
            </a:r>
            <a:r>
              <a:rPr lang="fr-FR" altLang="es-MX" sz="3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fr-FR" altLang="es-MX" sz="3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endParaRPr lang="es-MX" sz="3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755" y="2432602"/>
            <a:ext cx="1827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14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Recepción de la mercancía</a:t>
            </a:r>
            <a:endParaRPr lang="en-US" altLang="es-MX" sz="1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920837" y="2936615"/>
            <a:ext cx="0" cy="432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81862" y="3899642"/>
            <a:ext cx="1479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1400" b="1">
                <a:solidFill>
                  <a:srgbClr val="002060"/>
                </a:solidFill>
                <a:latin typeface="Trebuchet MS" panose="020B0603020202020204" pitchFamily="34" charset="0"/>
              </a:rPr>
              <a:t>Vencimiento del plazo</a:t>
            </a:r>
            <a:endParaRPr lang="en-US" altLang="es-MX" sz="1400" b="1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2051944" y="3512631"/>
            <a:ext cx="0" cy="432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03911" y="2432602"/>
            <a:ext cx="1827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1400" b="1">
                <a:solidFill>
                  <a:srgbClr val="002060"/>
                </a:solidFill>
                <a:latin typeface="Trebuchet MS" panose="020B0603020202020204" pitchFamily="34" charset="0"/>
              </a:rPr>
              <a:t>Prórroga automática </a:t>
            </a:r>
            <a:endParaRPr lang="en-US" altLang="es-MX" sz="1400" b="1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2573994" y="2864613"/>
            <a:ext cx="0" cy="5040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183051" y="3368627"/>
            <a:ext cx="1131107" cy="1440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MX" altLang="es-MX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835018" y="3830640"/>
            <a:ext cx="200118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1400" b="1">
                <a:solidFill>
                  <a:srgbClr val="002060"/>
                </a:solidFill>
                <a:latin typeface="Trebuchet MS" panose="020B0603020202020204" pitchFamily="34" charset="0"/>
              </a:rPr>
              <a:t>Plazo para Notificar el Posible Siniestro hasta 30 días</a:t>
            </a:r>
            <a:endParaRPr lang="en-US" altLang="es-MX" sz="1400" b="1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3792109" y="3512631"/>
            <a:ext cx="0" cy="288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314158" y="3368627"/>
            <a:ext cx="5568527" cy="14400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MX" altLang="es-MX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75183" y="2432602"/>
            <a:ext cx="50464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1400" b="1" dirty="0">
                <a:solidFill>
                  <a:srgbClr val="002060"/>
                </a:solidFill>
                <a:latin typeface="Trebuchet MS" panose="020B0603020202020204" pitchFamily="34" charset="0"/>
              </a:rPr>
              <a:t>Periodo de Espera 120 días posteriores a la Notificación</a:t>
            </a:r>
            <a:endParaRPr lang="en-US" altLang="es-MX" sz="1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7098422" y="2864613"/>
            <a:ext cx="0" cy="5040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75183" y="3656635"/>
            <a:ext cx="50464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1400" b="1">
                <a:solidFill>
                  <a:srgbClr val="002060"/>
                </a:solidFill>
                <a:latin typeface="Trebuchet MS" panose="020B0603020202020204" pitchFamily="34" charset="0"/>
              </a:rPr>
              <a:t>Gestiones de recuperación aisladas o en conjunto</a:t>
            </a:r>
            <a:endParaRPr lang="en-US" altLang="es-MX" sz="1400" b="1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664570" y="4175649"/>
            <a:ext cx="16531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1400" b="1">
                <a:solidFill>
                  <a:srgbClr val="002060"/>
                </a:solidFill>
                <a:latin typeface="Trebuchet MS" panose="020B0603020202020204" pitchFamily="34" charset="0"/>
              </a:rPr>
              <a:t>Indemnización al 85% ó 90% de la línea autorizada</a:t>
            </a:r>
            <a:endParaRPr lang="en-US" altLang="es-MX" sz="1400" b="1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9882685" y="3512631"/>
            <a:ext cx="0" cy="6480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051944" y="3368247"/>
            <a:ext cx="1131107" cy="144004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MX" altLang="es-MX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920837" y="3368247"/>
            <a:ext cx="1131107" cy="144004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361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8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15" y="2246096"/>
            <a:ext cx="3061859" cy="3533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24350" y="1799927"/>
            <a:ext cx="6120680" cy="4032448"/>
          </a:xfrm>
        </p:spPr>
        <p:txBody>
          <a:bodyPr>
            <a:noAutofit/>
          </a:bodyPr>
          <a:lstStyle/>
          <a:p>
            <a:r>
              <a:rPr lang="es-ES_tradnl" b="1" dirty="0" smtClean="0">
                <a:solidFill>
                  <a:srgbClr val="621C79"/>
                </a:solidFill>
              </a:rPr>
              <a:t>Nº </a:t>
            </a:r>
            <a:r>
              <a:rPr lang="es-ES_tradnl" b="1" dirty="0">
                <a:solidFill>
                  <a:srgbClr val="621C79"/>
                </a:solidFill>
              </a:rPr>
              <a:t>1 en gestión de impagados </a:t>
            </a:r>
            <a:r>
              <a:rPr lang="es-ES_tradnl" sz="1400" dirty="0"/>
              <a:t>en el </a:t>
            </a:r>
            <a:r>
              <a:rPr lang="es-ES_tradnl" sz="1400" dirty="0" smtClean="0"/>
              <a:t>mercado, </a:t>
            </a:r>
            <a:r>
              <a:rPr lang="es-ES_tradnl" sz="1400" dirty="0"/>
              <a:t>con más de 50 años ayudando a empresas como la </a:t>
            </a:r>
            <a:r>
              <a:rPr lang="es-ES_tradnl" sz="1400" dirty="0" smtClean="0"/>
              <a:t>suya. </a:t>
            </a:r>
            <a:r>
              <a:rPr lang="es-ES_tradnl" sz="1400" b="1" dirty="0" err="1" smtClean="0">
                <a:solidFill>
                  <a:srgbClr val="621C79"/>
                </a:solidFill>
              </a:rPr>
              <a:t>Solunion</a:t>
            </a:r>
            <a:r>
              <a:rPr lang="es-ES_tradnl" sz="1400" b="1" dirty="0" smtClean="0">
                <a:solidFill>
                  <a:srgbClr val="621C79"/>
                </a:solidFill>
              </a:rPr>
              <a:t> </a:t>
            </a:r>
            <a:r>
              <a:rPr lang="es-ES_tradnl" sz="1400" b="1" dirty="0">
                <a:solidFill>
                  <a:srgbClr val="621C79"/>
                </a:solidFill>
              </a:rPr>
              <a:t>forma parte de la mayor red de recobro </a:t>
            </a:r>
            <a:r>
              <a:rPr lang="es-ES_tradnl" sz="1400" b="1" dirty="0" smtClean="0">
                <a:solidFill>
                  <a:srgbClr val="621C79"/>
                </a:solidFill>
              </a:rPr>
              <a:t>mundial.</a:t>
            </a:r>
            <a:endParaRPr lang="es-ES" sz="1400" b="1" dirty="0">
              <a:solidFill>
                <a:srgbClr val="621C79"/>
              </a:solidFill>
            </a:endParaRPr>
          </a:p>
          <a:p>
            <a:pPr lvl="0"/>
            <a:endParaRPr lang="es-ES_tradnl" sz="1400" b="1" dirty="0">
              <a:solidFill>
                <a:srgbClr val="621C79"/>
              </a:solidFill>
            </a:endParaRPr>
          </a:p>
          <a:p>
            <a:r>
              <a:rPr lang="es-ES_tradnl" b="1" dirty="0">
                <a:solidFill>
                  <a:srgbClr val="621C79"/>
                </a:solidFill>
              </a:rPr>
              <a:t>Servicio sin coste </a:t>
            </a:r>
            <a:r>
              <a:rPr lang="es-ES_tradnl" b="1" dirty="0" smtClean="0">
                <a:solidFill>
                  <a:srgbClr val="621C79"/>
                </a:solidFill>
              </a:rPr>
              <a:t>inicial </a:t>
            </a:r>
            <a:r>
              <a:rPr lang="es-ES_tradnl" sz="1400" b="1" dirty="0">
                <a:solidFill>
                  <a:srgbClr val="621C79"/>
                </a:solidFill>
              </a:rPr>
              <a:t>ni gastos de </a:t>
            </a:r>
            <a:r>
              <a:rPr lang="es-ES_tradnl" sz="1400" b="1" dirty="0" smtClean="0">
                <a:solidFill>
                  <a:srgbClr val="621C79"/>
                </a:solidFill>
              </a:rPr>
              <a:t>mantenimiento. </a:t>
            </a:r>
            <a:r>
              <a:rPr lang="es-ES_tradnl" sz="1400" dirty="0" smtClean="0"/>
              <a:t>El precio está basado en el éxito</a:t>
            </a:r>
            <a:r>
              <a:rPr lang="es-ES_tradnl" sz="1400" dirty="0"/>
              <a:t>.</a:t>
            </a:r>
            <a:endParaRPr lang="es-ES" sz="1400" dirty="0"/>
          </a:p>
          <a:p>
            <a:pPr lvl="0"/>
            <a:endParaRPr lang="es-ES_tradnl" sz="1400" b="1" dirty="0">
              <a:solidFill>
                <a:srgbClr val="621C79"/>
              </a:solidFill>
            </a:endParaRPr>
          </a:p>
          <a:p>
            <a:r>
              <a:rPr lang="es-ES_tradnl" b="1" dirty="0" smtClean="0">
                <a:solidFill>
                  <a:srgbClr val="621C79"/>
                </a:solidFill>
              </a:rPr>
              <a:t>La cercanía </a:t>
            </a:r>
            <a:r>
              <a:rPr lang="es-ES_tradnl" b="1" dirty="0">
                <a:solidFill>
                  <a:srgbClr val="621C79"/>
                </a:solidFill>
              </a:rPr>
              <a:t>al deudor es clave </a:t>
            </a:r>
            <a:r>
              <a:rPr lang="es-ES_tradnl" sz="1400" b="1" dirty="0">
                <a:solidFill>
                  <a:srgbClr val="621C79"/>
                </a:solidFill>
              </a:rPr>
              <a:t>para el éxito en la </a:t>
            </a:r>
            <a:r>
              <a:rPr lang="es-ES_tradnl" sz="1400" b="1" dirty="0" smtClean="0">
                <a:solidFill>
                  <a:srgbClr val="621C79"/>
                </a:solidFill>
              </a:rPr>
              <a:t>recuperación. </a:t>
            </a:r>
            <a:r>
              <a:rPr lang="es-ES_tradnl" sz="1400" dirty="0"/>
              <a:t>P</a:t>
            </a:r>
            <a:r>
              <a:rPr lang="es-ES_tradnl" sz="1400" dirty="0" smtClean="0"/>
              <a:t>or </a:t>
            </a:r>
            <a:r>
              <a:rPr lang="es-ES_tradnl" sz="1400" dirty="0"/>
              <a:t>eso</a:t>
            </a:r>
            <a:r>
              <a:rPr lang="es-ES_tradnl" sz="1400" dirty="0" smtClean="0"/>
              <a:t>, </a:t>
            </a:r>
            <a:r>
              <a:rPr lang="es-ES_tradnl" sz="1400" dirty="0" err="1" smtClean="0"/>
              <a:t>Solunion</a:t>
            </a:r>
            <a:r>
              <a:rPr lang="es-ES_tradnl" sz="1400" dirty="0" smtClean="0"/>
              <a:t> participa </a:t>
            </a:r>
            <a:r>
              <a:rPr lang="es-ES_tradnl" sz="1400" dirty="0"/>
              <a:t>en los gastos de recobro de las deudas considerándolos dentro de la indemnización en proporción a la cobertura. </a:t>
            </a:r>
            <a:endParaRPr lang="es-ES" sz="1400" dirty="0"/>
          </a:p>
          <a:p>
            <a:pPr lvl="0"/>
            <a:endParaRPr lang="es-ES_tradnl" sz="1400" b="1" dirty="0">
              <a:solidFill>
                <a:srgbClr val="621C79"/>
              </a:solidFill>
            </a:endParaRPr>
          </a:p>
          <a:p>
            <a:r>
              <a:rPr lang="es-ES_tradnl" sz="1400" b="1" dirty="0">
                <a:solidFill>
                  <a:srgbClr val="621C79"/>
                </a:solidFill>
              </a:rPr>
              <a:t>La operativa de recobro</a:t>
            </a:r>
            <a:r>
              <a:rPr lang="es-ES_tradnl" sz="1400" dirty="0"/>
              <a:t>, tanto de su deuda cubierta como no cubierta</a:t>
            </a:r>
            <a:r>
              <a:rPr lang="es-ES_tradnl" sz="1400" dirty="0" smtClean="0"/>
              <a:t>, </a:t>
            </a:r>
            <a:r>
              <a:rPr lang="es-ES_tradnl" sz="1400" b="1" dirty="0">
                <a:solidFill>
                  <a:srgbClr val="621C79"/>
                </a:solidFill>
              </a:rPr>
              <a:t>es gestionada integralmente por un </a:t>
            </a:r>
            <a:r>
              <a:rPr lang="es-ES_tradnl" b="1" dirty="0">
                <a:solidFill>
                  <a:srgbClr val="621C79"/>
                </a:solidFill>
              </a:rPr>
              <a:t>equipo </a:t>
            </a:r>
            <a:r>
              <a:rPr lang="es-ES_tradnl" b="1" dirty="0" smtClean="0">
                <a:solidFill>
                  <a:srgbClr val="621C79"/>
                </a:solidFill>
              </a:rPr>
              <a:t>experto local, </a:t>
            </a:r>
            <a:r>
              <a:rPr lang="es-ES_tradnl" sz="1400" dirty="0" smtClean="0"/>
              <a:t>formado </a:t>
            </a:r>
            <a:r>
              <a:rPr lang="es-ES_tradnl" sz="1400" dirty="0"/>
              <a:t>por especialistas en la vía amistosa y judicial.</a:t>
            </a:r>
            <a:endParaRPr lang="es-ES" sz="1400" dirty="0"/>
          </a:p>
        </p:txBody>
      </p:sp>
      <p:pic>
        <p:nvPicPr>
          <p:cNvPr id="8" name="Imagen 7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607" y="1943943"/>
            <a:ext cx="325197" cy="288032"/>
          </a:xfrm>
          <a:prstGeom prst="rect">
            <a:avLst/>
          </a:prstGeom>
        </p:spPr>
      </p:pic>
      <p:pic>
        <p:nvPicPr>
          <p:cNvPr id="9" name="Imagen 8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310" y="3024063"/>
            <a:ext cx="325197" cy="288032"/>
          </a:xfrm>
          <a:prstGeom prst="rect">
            <a:avLst/>
          </a:prstGeom>
        </p:spPr>
      </p:pic>
      <p:pic>
        <p:nvPicPr>
          <p:cNvPr id="10" name="Imagen 9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607" y="3960167"/>
            <a:ext cx="325197" cy="288032"/>
          </a:xfrm>
          <a:prstGeom prst="rect">
            <a:avLst/>
          </a:prstGeom>
        </p:spPr>
      </p:pic>
      <p:pic>
        <p:nvPicPr>
          <p:cNvPr id="12" name="Imagen 9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607" y="5184303"/>
            <a:ext cx="325197" cy="288032"/>
          </a:xfrm>
          <a:prstGeom prst="rect">
            <a:avLst/>
          </a:prstGeom>
        </p:spPr>
      </p:pic>
      <p:sp>
        <p:nvSpPr>
          <p:cNvPr id="15" name="CuadroTexto 4"/>
          <p:cNvSpPr txBox="1"/>
          <p:nvPr/>
        </p:nvSpPr>
        <p:spPr>
          <a:xfrm>
            <a:off x="1188046" y="2447999"/>
            <a:ext cx="20162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22,000 </a:t>
            </a:r>
            <a:r>
              <a:rPr lang="es-ES_tradnl" sz="1600" b="1" dirty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expedientes </a:t>
            </a:r>
            <a:r>
              <a:rPr lang="es-ES_tradnl" sz="1600" dirty="0">
                <a:solidFill>
                  <a:schemeClr val="bg1"/>
                </a:solidFill>
                <a:latin typeface="Myriad Pro" pitchFamily="34" charset="0"/>
              </a:rPr>
              <a:t>de </a:t>
            </a:r>
            <a:r>
              <a:rPr lang="es-ES_tradnl" sz="1600" dirty="0" smtClean="0">
                <a:solidFill>
                  <a:schemeClr val="bg1"/>
                </a:solidFill>
                <a:latin typeface="Myriad Pro" pitchFamily="34" charset="0"/>
              </a:rPr>
              <a:t>recobro gestionados.</a:t>
            </a:r>
          </a:p>
          <a:p>
            <a:endParaRPr lang="es-ES" sz="800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s-ES_tradnl" sz="16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412.5 </a:t>
            </a:r>
            <a:r>
              <a:rPr lang="es-ES_tradnl" sz="1600" b="1" dirty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millones de euros </a:t>
            </a:r>
            <a:r>
              <a:rPr lang="es-ES_tradnl" sz="1600" dirty="0">
                <a:solidFill>
                  <a:schemeClr val="bg1"/>
                </a:solidFill>
                <a:latin typeface="Myriad Pro" pitchFamily="34" charset="0"/>
              </a:rPr>
              <a:t>de </a:t>
            </a:r>
            <a:r>
              <a:rPr lang="es-ES_tradnl" sz="1600" dirty="0" smtClean="0">
                <a:solidFill>
                  <a:schemeClr val="bg1"/>
                </a:solidFill>
                <a:latin typeface="Myriad Pro" pitchFamily="34" charset="0"/>
              </a:rPr>
              <a:t>impagados </a:t>
            </a:r>
            <a:r>
              <a:rPr lang="es-ES_tradnl" sz="1600" dirty="0">
                <a:solidFill>
                  <a:schemeClr val="bg1"/>
                </a:solidFill>
                <a:latin typeface="Myriad Pro" pitchFamily="34" charset="0"/>
              </a:rPr>
              <a:t>comunicados.</a:t>
            </a:r>
            <a:endParaRPr lang="es-ES" sz="1600" dirty="0">
              <a:solidFill>
                <a:schemeClr val="bg1"/>
              </a:solidFill>
              <a:latin typeface="Myriad Pro" pitchFamily="34" charset="0"/>
            </a:endParaRPr>
          </a:p>
          <a:p>
            <a:endParaRPr lang="es-ES" sz="800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s-ES_tradnl" sz="16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138.6 </a:t>
            </a:r>
            <a:r>
              <a:rPr lang="es-ES_tradnl" sz="1600" b="1" dirty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millones de euros </a:t>
            </a:r>
            <a:r>
              <a:rPr lang="es-ES_tradnl" sz="1600" dirty="0">
                <a:solidFill>
                  <a:schemeClr val="bg1"/>
                </a:solidFill>
                <a:latin typeface="Myriad Pro" pitchFamily="34" charset="0"/>
              </a:rPr>
              <a:t>recuperados. </a:t>
            </a:r>
            <a:endParaRPr lang="es-ES" sz="16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0846" y="4896271"/>
            <a:ext cx="2689448" cy="134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Box 31"/>
          <p:cNvSpPr txBox="1"/>
          <p:nvPr/>
        </p:nvSpPr>
        <p:spPr>
          <a:xfrm>
            <a:off x="900000" y="540000"/>
            <a:ext cx="6380336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2"/>
            <a:r>
              <a:rPr lang="es-ES" sz="40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Recobro</a:t>
            </a:r>
            <a:endParaRPr lang="es-ES" sz="4000" b="1" dirty="0">
              <a:solidFill>
                <a:srgbClr val="621C79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" y="6264423"/>
            <a:ext cx="10440987" cy="215444"/>
          </a:xfrm>
          <a:prstGeom prst="rect">
            <a:avLst/>
          </a:prstGeom>
          <a:solidFill>
            <a:srgbClr val="4B2965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31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7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15" y="2246096"/>
            <a:ext cx="3061859" cy="3533386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726285" y="2159967"/>
            <a:ext cx="6408712" cy="3096344"/>
          </a:xfrm>
        </p:spPr>
        <p:txBody>
          <a:bodyPr>
            <a:noAutofit/>
          </a:bodyPr>
          <a:lstStyle/>
          <a:p>
            <a:r>
              <a:rPr lang="es-ES_tradnl" sz="1400" b="1" dirty="0">
                <a:solidFill>
                  <a:srgbClr val="621C79"/>
                </a:solidFill>
              </a:rPr>
              <a:t>G</a:t>
            </a:r>
            <a:r>
              <a:rPr lang="es-ES_tradnl" sz="1400" b="1" dirty="0" smtClean="0">
                <a:solidFill>
                  <a:srgbClr val="621C79"/>
                </a:solidFill>
              </a:rPr>
              <a:t>estione </a:t>
            </a:r>
            <a:r>
              <a:rPr lang="es-ES_tradnl" sz="1400" b="1" dirty="0">
                <a:solidFill>
                  <a:srgbClr val="621C79"/>
                </a:solidFill>
              </a:rPr>
              <a:t>su póliza </a:t>
            </a:r>
            <a:r>
              <a:rPr lang="es-ES_tradnl" sz="1400" b="1" dirty="0" smtClean="0">
                <a:solidFill>
                  <a:srgbClr val="621C79"/>
                </a:solidFill>
              </a:rPr>
              <a:t>online, </a:t>
            </a:r>
            <a:r>
              <a:rPr lang="es-ES_tradnl" sz="1400" b="1" dirty="0">
                <a:solidFill>
                  <a:srgbClr val="621C79"/>
                </a:solidFill>
              </a:rPr>
              <a:t>de forma sencilla y completa, en tiempo </a:t>
            </a:r>
            <a:r>
              <a:rPr lang="es-ES_tradnl" sz="1400" b="1" dirty="0" smtClean="0">
                <a:solidFill>
                  <a:srgbClr val="621C79"/>
                </a:solidFill>
              </a:rPr>
              <a:t>real. </a:t>
            </a:r>
            <a:r>
              <a:rPr lang="es-ES_tradnl" b="1" dirty="0" smtClean="0">
                <a:solidFill>
                  <a:srgbClr val="621C79"/>
                </a:solidFill>
              </a:rPr>
              <a:t>Gestión </a:t>
            </a:r>
            <a:r>
              <a:rPr lang="es-ES_tradnl" b="1" dirty="0">
                <a:solidFill>
                  <a:srgbClr val="621C79"/>
                </a:solidFill>
              </a:rPr>
              <a:t>online 24</a:t>
            </a:r>
            <a:r>
              <a:rPr lang="es-ES_tradnl" b="1" dirty="0" smtClean="0">
                <a:solidFill>
                  <a:srgbClr val="621C79"/>
                </a:solidFill>
              </a:rPr>
              <a:t>/7</a:t>
            </a:r>
            <a:r>
              <a:rPr lang="es-ES_tradnl" sz="1400" dirty="0" smtClean="0"/>
              <a:t>, </a:t>
            </a:r>
            <a:r>
              <a:rPr lang="es-ES_tradnl" sz="1400" dirty="0"/>
              <a:t>esté donde esté, obtiene la información más actualizada y precisa de forma gratuita.</a:t>
            </a:r>
            <a:endParaRPr lang="es-ES" sz="1400" dirty="0"/>
          </a:p>
          <a:p>
            <a:pPr lvl="0"/>
            <a:endParaRPr lang="es-ES_tradnl" sz="800" b="1" dirty="0">
              <a:solidFill>
                <a:srgbClr val="621C79"/>
              </a:solidFill>
            </a:endParaRPr>
          </a:p>
          <a:p>
            <a:r>
              <a:rPr lang="es-ES_tradnl" b="1" dirty="0" smtClean="0">
                <a:solidFill>
                  <a:srgbClr val="621C79"/>
                </a:solidFill>
              </a:rPr>
              <a:t>Gestione </a:t>
            </a:r>
            <a:r>
              <a:rPr lang="es-ES_tradnl" sz="1400" b="1" dirty="0" smtClean="0">
                <a:solidFill>
                  <a:srgbClr val="621C79"/>
                </a:solidFill>
              </a:rPr>
              <a:t>su </a:t>
            </a:r>
            <a:r>
              <a:rPr lang="es-ES_tradnl" sz="1400" b="1" dirty="0">
                <a:solidFill>
                  <a:srgbClr val="621C79"/>
                </a:solidFill>
              </a:rPr>
              <a:t>cartera de clientes, declare siniestros y consulte </a:t>
            </a:r>
            <a:r>
              <a:rPr lang="es-ES_tradnl" sz="1400" b="1" dirty="0" smtClean="0">
                <a:solidFill>
                  <a:srgbClr val="621C79"/>
                </a:solidFill>
              </a:rPr>
              <a:t>expedientes,</a:t>
            </a:r>
            <a:r>
              <a:rPr lang="es-ES_tradnl" sz="1400" dirty="0" smtClean="0"/>
              <a:t> </a:t>
            </a:r>
            <a:r>
              <a:rPr lang="es-ES_tradnl" sz="1400" dirty="0"/>
              <a:t>para estar al tanto de su situación en cualquier momento.</a:t>
            </a:r>
            <a:endParaRPr lang="es-ES" sz="1400" dirty="0"/>
          </a:p>
          <a:p>
            <a:pPr lvl="0"/>
            <a:endParaRPr lang="es-ES_tradnl" sz="800" b="1" dirty="0">
              <a:solidFill>
                <a:srgbClr val="621C79"/>
              </a:solidFill>
            </a:endParaRPr>
          </a:p>
          <a:p>
            <a:r>
              <a:rPr lang="es-ES_tradnl" sz="1400" b="1" dirty="0">
                <a:solidFill>
                  <a:srgbClr val="621C79"/>
                </a:solidFill>
              </a:rPr>
              <a:t>Tenga </a:t>
            </a:r>
            <a:r>
              <a:rPr lang="es-ES_tradnl" sz="1400" b="1" dirty="0" smtClean="0">
                <a:solidFill>
                  <a:srgbClr val="621C79"/>
                </a:solidFill>
              </a:rPr>
              <a:t>acceso, además, </a:t>
            </a:r>
            <a:r>
              <a:rPr lang="es-ES_tradnl" sz="1400" b="1" dirty="0">
                <a:solidFill>
                  <a:srgbClr val="621C79"/>
                </a:solidFill>
              </a:rPr>
              <a:t>a </a:t>
            </a:r>
            <a:r>
              <a:rPr lang="es-ES_tradnl" sz="1400" b="1" dirty="0" smtClean="0">
                <a:solidFill>
                  <a:srgbClr val="621C79"/>
                </a:solidFill>
              </a:rPr>
              <a:t>su </a:t>
            </a:r>
            <a:r>
              <a:rPr lang="es-ES_tradnl" b="1" dirty="0">
                <a:solidFill>
                  <a:srgbClr val="621C79"/>
                </a:solidFill>
              </a:rPr>
              <a:t>lista proactiva de </a:t>
            </a:r>
            <a:r>
              <a:rPr lang="es-ES_tradnl" b="1" dirty="0" smtClean="0">
                <a:solidFill>
                  <a:srgbClr val="621C79"/>
                </a:solidFill>
              </a:rPr>
              <a:t>riesgos, </a:t>
            </a:r>
            <a:r>
              <a:rPr lang="es-ES_tradnl" sz="1400" dirty="0" smtClean="0"/>
              <a:t>para conocer los </a:t>
            </a:r>
            <a:r>
              <a:rPr lang="es-ES_tradnl" sz="1400" dirty="0"/>
              <a:t>clientes que han mejorado su calidad crediticia, con la opción de incrementar su exposición.</a:t>
            </a:r>
            <a:endParaRPr lang="es-ES" sz="1400" dirty="0"/>
          </a:p>
        </p:txBody>
      </p:sp>
      <p:pic>
        <p:nvPicPr>
          <p:cNvPr id="19" name="Imagen 7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128" y="2159967"/>
            <a:ext cx="325197" cy="288032"/>
          </a:xfrm>
          <a:prstGeom prst="rect">
            <a:avLst/>
          </a:prstGeom>
        </p:spPr>
      </p:pic>
      <p:pic>
        <p:nvPicPr>
          <p:cNvPr id="23" name="Imagen 7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128" y="3312095"/>
            <a:ext cx="325197" cy="288032"/>
          </a:xfrm>
          <a:prstGeom prst="rect">
            <a:avLst/>
          </a:prstGeom>
        </p:spPr>
      </p:pic>
      <p:pic>
        <p:nvPicPr>
          <p:cNvPr id="24" name="Imagen 7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128" y="4104183"/>
            <a:ext cx="325197" cy="288032"/>
          </a:xfrm>
          <a:prstGeom prst="rect">
            <a:avLst/>
          </a:prstGeom>
        </p:spPr>
      </p:pic>
      <p:sp>
        <p:nvSpPr>
          <p:cNvPr id="12" name="CuadroTexto 4"/>
          <p:cNvSpPr txBox="1"/>
          <p:nvPr/>
        </p:nvSpPr>
        <p:spPr>
          <a:xfrm>
            <a:off x="1188046" y="2504325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  <a:latin typeface="Myriad Pro" pitchFamily="34" charset="0"/>
              </a:rPr>
              <a:t>Cifras: Un </a:t>
            </a:r>
            <a:r>
              <a:rPr lang="es-ES_tradnl" sz="16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93,4% </a:t>
            </a:r>
            <a:br>
              <a:rPr lang="es-ES_tradnl" sz="16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</a:br>
            <a:r>
              <a:rPr lang="es-ES_tradnl" sz="16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de </a:t>
            </a:r>
            <a:r>
              <a:rPr lang="es-ES_tradnl" sz="1600" b="1" dirty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nuestros clientes está satisfecho / muy satisfecho </a:t>
            </a:r>
            <a:r>
              <a:rPr lang="es-ES_tradnl" sz="1600" dirty="0">
                <a:solidFill>
                  <a:schemeClr val="bg1"/>
                </a:solidFill>
                <a:latin typeface="Myriad Pro" pitchFamily="34" charset="0"/>
              </a:rPr>
              <a:t>con el sistema de gestión </a:t>
            </a:r>
            <a:r>
              <a:rPr lang="es-ES_tradnl" sz="1600" dirty="0" smtClean="0">
                <a:solidFill>
                  <a:schemeClr val="bg1"/>
                </a:solidFill>
                <a:latin typeface="Myriad Pro" pitchFamily="34" charset="0"/>
              </a:rPr>
              <a:t>online. </a:t>
            </a:r>
            <a:endParaRPr lang="es-ES" sz="16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846" y="4464223"/>
            <a:ext cx="2557096" cy="1775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39974" y="5328319"/>
            <a:ext cx="921702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dirty="0" err="1" smtClean="0">
                <a:solidFill>
                  <a:srgbClr val="621C79"/>
                </a:solidFill>
              </a:rPr>
              <a:t>Solunion</a:t>
            </a:r>
            <a:r>
              <a:rPr lang="es-ES_tradnl" sz="1600" b="1" dirty="0" smtClean="0">
                <a:solidFill>
                  <a:srgbClr val="621C79"/>
                </a:solidFill>
              </a:rPr>
              <a:t> </a:t>
            </a:r>
            <a:r>
              <a:rPr lang="es-ES_tradnl" sz="1600" b="1" dirty="0">
                <a:solidFill>
                  <a:srgbClr val="621C79"/>
                </a:solidFill>
              </a:rPr>
              <a:t>pone a su disposición la tecnología más avanzada, las herramientas más </a:t>
            </a:r>
            <a:r>
              <a:rPr lang="es-ES_tradnl" sz="1600" b="1" dirty="0" smtClean="0">
                <a:solidFill>
                  <a:srgbClr val="621C79"/>
                </a:solidFill>
              </a:rPr>
              <a:t>innovadoras, </a:t>
            </a:r>
            <a:r>
              <a:rPr lang="es-ES_tradnl" sz="1600" b="1" dirty="0">
                <a:solidFill>
                  <a:srgbClr val="621C79"/>
                </a:solidFill>
              </a:rPr>
              <a:t>para que </a:t>
            </a:r>
            <a:r>
              <a:rPr lang="es-ES_tradnl" sz="1600" b="1" dirty="0" smtClean="0">
                <a:solidFill>
                  <a:srgbClr val="621C79"/>
                </a:solidFill>
              </a:rPr>
              <a:t>gestione del modo </a:t>
            </a:r>
            <a:r>
              <a:rPr lang="es-ES_tradnl" sz="1600" b="1" dirty="0">
                <a:solidFill>
                  <a:srgbClr val="621C79"/>
                </a:solidFill>
              </a:rPr>
              <a:t>más </a:t>
            </a:r>
            <a:r>
              <a:rPr lang="es-ES_tradnl" sz="1600" b="1" dirty="0" smtClean="0">
                <a:solidFill>
                  <a:srgbClr val="621C79"/>
                </a:solidFill>
              </a:rPr>
              <a:t>eficaz </a:t>
            </a:r>
            <a:r>
              <a:rPr lang="es-ES_tradnl" sz="1600" b="1" dirty="0">
                <a:solidFill>
                  <a:srgbClr val="621C79"/>
                </a:solidFill>
              </a:rPr>
              <a:t>su cartera de clientes.</a:t>
            </a:r>
            <a:endParaRPr lang="es-ES" sz="1600" b="1" dirty="0">
              <a:solidFill>
                <a:srgbClr val="621C79"/>
              </a:solidFill>
            </a:endParaRPr>
          </a:p>
        </p:txBody>
      </p:sp>
      <p:sp>
        <p:nvSpPr>
          <p:cNvPr id="16" name="TextBox 31"/>
          <p:cNvSpPr txBox="1"/>
          <p:nvPr/>
        </p:nvSpPr>
        <p:spPr>
          <a:xfrm>
            <a:off x="900000" y="360000"/>
            <a:ext cx="6380336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2"/>
            <a:r>
              <a:rPr lang="es-ES" sz="40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EOLIS: El servicio de gestión online de </a:t>
            </a:r>
            <a:r>
              <a:rPr lang="es-ES" sz="4000" b="1" dirty="0" err="1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Solunion</a:t>
            </a:r>
            <a:endParaRPr lang="es-ES" sz="4000" b="1" dirty="0">
              <a:solidFill>
                <a:srgbClr val="621C79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3" y="6264423"/>
            <a:ext cx="10440987" cy="215444"/>
          </a:xfrm>
          <a:prstGeom prst="rect">
            <a:avLst/>
          </a:prstGeom>
          <a:solidFill>
            <a:srgbClr val="4B2965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53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www.banderas-e-himnos.com/media/flags/flagge-mexik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461" y="1760542"/>
            <a:ext cx="437838" cy="291600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vignette4.wikia.nocookie.net/sherlockholmes/images/2/25/Bandera-espa%C3%B1a.png/revision/latest?cb=20140608001729&amp;path-prefix=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398" y="1829148"/>
            <a:ext cx="438026" cy="291600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anderas-mundo.es/data/flags/ultra/c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803" y="4140134"/>
            <a:ext cx="437315" cy="291600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anderas-e-himnos.com/media/flags/flagge-chile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505" y="4171716"/>
            <a:ext cx="439200" cy="292507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13265" y="1774765"/>
            <a:ext cx="2375781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s-ES" sz="1800" b="1" dirty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Argentina</a:t>
            </a:r>
          </a:p>
          <a:p>
            <a:pPr>
              <a:spcAft>
                <a:spcPts val="500"/>
              </a:spcAft>
            </a:pPr>
            <a:r>
              <a:rPr lang="es-ES" sz="1400" dirty="0">
                <a:latin typeface="Myriad Pro" pitchFamily="34" charset="0"/>
                <a:cs typeface="Arial" pitchFamily="34" charset="0"/>
              </a:rPr>
              <a:t>Av. Corrientes </a:t>
            </a:r>
            <a:r>
              <a:rPr lang="es-ES" sz="1400" dirty="0" smtClean="0">
                <a:latin typeface="Myriad Pro" pitchFamily="34" charset="0"/>
                <a:cs typeface="Arial" pitchFamily="34" charset="0"/>
              </a:rPr>
              <a:t>299</a:t>
            </a:r>
            <a:br>
              <a:rPr lang="es-ES" sz="1400" dirty="0" smtClean="0">
                <a:latin typeface="Myriad Pro" pitchFamily="34" charset="0"/>
                <a:cs typeface="Arial" pitchFamily="34" charset="0"/>
              </a:rPr>
            </a:br>
            <a:r>
              <a:rPr lang="es-ES" sz="1400" dirty="0" smtClean="0">
                <a:latin typeface="Myriad Pro" pitchFamily="34" charset="0"/>
                <a:cs typeface="Arial" pitchFamily="34" charset="0"/>
              </a:rPr>
              <a:t>C1043AAC </a:t>
            </a:r>
            <a:r>
              <a:rPr lang="es-ES" sz="1400" dirty="0">
                <a:latin typeface="Myriad Pro" pitchFamily="34" charset="0"/>
                <a:cs typeface="Arial" pitchFamily="34" charset="0"/>
              </a:rPr>
              <a:t>CBA </a:t>
            </a:r>
            <a:endParaRPr lang="es-ES" sz="1400" dirty="0" smtClean="0">
              <a:latin typeface="Myriad Pro" pitchFamily="34" charset="0"/>
              <a:cs typeface="Arial" pitchFamily="34" charset="0"/>
            </a:endParaRPr>
          </a:p>
          <a:p>
            <a:pPr>
              <a:spcAft>
                <a:spcPts val="500"/>
              </a:spcAft>
            </a:pPr>
            <a:r>
              <a:rPr lang="es-ES" sz="1400" dirty="0" smtClean="0">
                <a:latin typeface="Myriad Pro" pitchFamily="34" charset="0"/>
                <a:cs typeface="Arial" pitchFamily="34" charset="0"/>
              </a:rPr>
              <a:t>Buenos </a:t>
            </a:r>
            <a:r>
              <a:rPr lang="es-ES" sz="1400" dirty="0">
                <a:latin typeface="Myriad Pro" pitchFamily="34" charset="0"/>
                <a:cs typeface="Arial" pitchFamily="34" charset="0"/>
              </a:rPr>
              <a:t>Aires</a:t>
            </a:r>
          </a:p>
          <a:p>
            <a:pPr>
              <a:spcAft>
                <a:spcPts val="500"/>
              </a:spcAft>
            </a:pPr>
            <a:r>
              <a:rPr lang="es-ES" sz="1400" dirty="0" smtClean="0">
                <a:latin typeface="Myriad Pro" pitchFamily="34" charset="0"/>
                <a:cs typeface="Arial" pitchFamily="34" charset="0"/>
              </a:rPr>
              <a:t>+54 </a:t>
            </a:r>
            <a:r>
              <a:rPr lang="es-ES" sz="1400" dirty="0">
                <a:latin typeface="Myriad Pro" pitchFamily="34" charset="0"/>
                <a:cs typeface="Arial" pitchFamily="34" charset="0"/>
              </a:rPr>
              <a:t>11 </a:t>
            </a:r>
            <a:r>
              <a:rPr lang="es-ES" sz="1400" dirty="0" smtClean="0">
                <a:latin typeface="Myriad Pro" pitchFamily="34" charset="0"/>
                <a:cs typeface="Arial" pitchFamily="34" charset="0"/>
              </a:rPr>
              <a:t>4320-9048</a:t>
            </a:r>
          </a:p>
          <a:p>
            <a:pPr>
              <a:spcAft>
                <a:spcPts val="500"/>
              </a:spcAft>
            </a:pPr>
            <a:r>
              <a:rPr lang="es-ES" sz="1400" dirty="0" smtClean="0">
                <a:latin typeface="Myriad Pro" pitchFamily="34" charset="0"/>
                <a:cs typeface="Arial" pitchFamily="34" charset="0"/>
              </a:rPr>
              <a:t>http://solunion.com.ar</a:t>
            </a:r>
            <a:endParaRPr lang="es-ES" sz="1400" dirty="0">
              <a:latin typeface="Myriad Pro" pitchFamily="34" charset="0"/>
              <a:cs typeface="Arial" pitchFamily="34" charset="0"/>
            </a:endParaRPr>
          </a:p>
        </p:txBody>
      </p:sp>
      <p:pic>
        <p:nvPicPr>
          <p:cNvPr id="2052" name="Picture 4" descr="http://www.bandetex.com/resources/archivosbd/productos_galeria/8cd6f935712348d6821791542d93acb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054" y="1799927"/>
            <a:ext cx="439409" cy="295002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04470" y="4104183"/>
            <a:ext cx="252028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s-ES" sz="18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Chile</a:t>
            </a:r>
            <a:endParaRPr lang="es-ES" sz="1800" b="1" dirty="0">
              <a:solidFill>
                <a:srgbClr val="621C79"/>
              </a:solidFill>
              <a:latin typeface="Myriad Pro" pitchFamily="34" charset="0"/>
              <a:cs typeface="Arial" pitchFamily="34" charset="0"/>
            </a:endParaRPr>
          </a:p>
          <a:p>
            <a:pPr>
              <a:spcAft>
                <a:spcPts val="500"/>
              </a:spcAft>
            </a:pPr>
            <a:r>
              <a:rPr lang="pt-BR" sz="1400" dirty="0">
                <a:latin typeface="Myriad Pro" pitchFamily="34" charset="0"/>
                <a:cs typeface="Arial" pitchFamily="34" charset="0"/>
              </a:rPr>
              <a:t>Avenida Isidora </a:t>
            </a:r>
            <a:r>
              <a:rPr lang="pt-BR" sz="1400" dirty="0" smtClean="0">
                <a:latin typeface="Myriad Pro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Myriad Pro" pitchFamily="34" charset="0"/>
                <a:cs typeface="Arial" pitchFamily="34" charset="0"/>
              </a:rPr>
            </a:br>
            <a:r>
              <a:rPr lang="pt-BR" sz="1400" dirty="0" smtClean="0">
                <a:latin typeface="Myriad Pro" pitchFamily="34" charset="0"/>
                <a:cs typeface="Arial" pitchFamily="34" charset="0"/>
              </a:rPr>
              <a:t>Goyenechea</a:t>
            </a:r>
            <a:r>
              <a:rPr lang="pt-BR" sz="1400" dirty="0">
                <a:latin typeface="Myriad Pro" pitchFamily="34" charset="0"/>
                <a:cs typeface="Arial" pitchFamily="34" charset="0"/>
              </a:rPr>
              <a:t>, </a:t>
            </a:r>
            <a:r>
              <a:rPr lang="pt-BR" sz="1400" dirty="0" smtClean="0">
                <a:latin typeface="Myriad Pro" pitchFamily="34" charset="0"/>
                <a:cs typeface="Arial" pitchFamily="34" charset="0"/>
              </a:rPr>
              <a:t>3520 </a:t>
            </a:r>
          </a:p>
          <a:p>
            <a:pPr>
              <a:spcAft>
                <a:spcPts val="500"/>
              </a:spcAft>
            </a:pPr>
            <a:r>
              <a:rPr lang="pt-BR" sz="1400" dirty="0" smtClean="0">
                <a:latin typeface="Myriad Pro" pitchFamily="34" charset="0"/>
                <a:cs typeface="Arial" pitchFamily="34" charset="0"/>
              </a:rPr>
              <a:t>Santiago</a:t>
            </a:r>
            <a:endParaRPr lang="pt-BR" sz="1400" dirty="0">
              <a:latin typeface="Myriad Pro" pitchFamily="34" charset="0"/>
              <a:cs typeface="Arial" pitchFamily="34" charset="0"/>
            </a:endParaRPr>
          </a:p>
          <a:p>
            <a:pPr>
              <a:spcAft>
                <a:spcPts val="500"/>
              </a:spcAft>
            </a:pPr>
            <a:r>
              <a:rPr lang="es-ES" sz="1400" dirty="0">
                <a:latin typeface="Myriad Pro" pitchFamily="34" charset="0"/>
                <a:cs typeface="Arial" pitchFamily="34" charset="0"/>
              </a:rPr>
              <a:t>+56 2 2410 5400</a:t>
            </a:r>
          </a:p>
          <a:p>
            <a:pPr>
              <a:spcAft>
                <a:spcPts val="500"/>
              </a:spcAft>
            </a:pPr>
            <a:r>
              <a:rPr lang="es-ES" sz="1400" dirty="0">
                <a:latin typeface="Myriad Pro" pitchFamily="34" charset="0"/>
                <a:cs typeface="Arial" pitchFamily="34" charset="0"/>
              </a:rPr>
              <a:t>http://</a:t>
            </a:r>
            <a:r>
              <a:rPr lang="es-ES" sz="1400" dirty="0" smtClean="0">
                <a:latin typeface="Myriad Pro" pitchFamily="34" charset="0"/>
                <a:cs typeface="Arial" pitchFamily="34" charset="0"/>
              </a:rPr>
              <a:t>www.solunionseguros.cl</a:t>
            </a:r>
            <a:endParaRPr lang="es-ES" sz="1400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2343" y="4104183"/>
            <a:ext cx="2588071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s-ES" sz="18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Colombia</a:t>
            </a:r>
            <a:endParaRPr lang="es-ES" sz="1800" b="1" dirty="0">
              <a:solidFill>
                <a:srgbClr val="621C79"/>
              </a:solidFill>
              <a:latin typeface="Myriad Pro" pitchFamily="34" charset="0"/>
              <a:cs typeface="Arial" pitchFamily="34" charset="0"/>
            </a:endParaRPr>
          </a:p>
          <a:p>
            <a:pPr>
              <a:spcAft>
                <a:spcPts val="500"/>
              </a:spcAft>
            </a:pPr>
            <a:r>
              <a:rPr lang="es-ES" sz="1400" dirty="0" smtClean="0">
                <a:latin typeface="Myriad Pro" pitchFamily="34" charset="0"/>
                <a:cs typeface="Arial" pitchFamily="34" charset="0"/>
              </a:rPr>
              <a:t>Calle 7 Sur No. 42 – 70 </a:t>
            </a:r>
            <a:br>
              <a:rPr lang="es-ES" sz="1400" dirty="0" smtClean="0">
                <a:latin typeface="Myriad Pro" pitchFamily="34" charset="0"/>
                <a:cs typeface="Arial" pitchFamily="34" charset="0"/>
              </a:rPr>
            </a:br>
            <a:r>
              <a:rPr lang="es-ES" sz="1400" dirty="0" smtClean="0">
                <a:latin typeface="Myriad Pro" pitchFamily="34" charset="0"/>
                <a:cs typeface="Arial" pitchFamily="34" charset="0"/>
              </a:rPr>
              <a:t>Edificio Fórum II Piso 8</a:t>
            </a:r>
          </a:p>
          <a:p>
            <a:pPr>
              <a:spcAft>
                <a:spcPts val="500"/>
              </a:spcAft>
            </a:pPr>
            <a:r>
              <a:rPr lang="es-ES" sz="1400" dirty="0" smtClean="0">
                <a:latin typeface="Myriad Pro" pitchFamily="34" charset="0"/>
                <a:cs typeface="Arial" pitchFamily="34" charset="0"/>
              </a:rPr>
              <a:t>Medellín</a:t>
            </a:r>
          </a:p>
          <a:p>
            <a:pPr>
              <a:spcAft>
                <a:spcPts val="500"/>
              </a:spcAft>
            </a:pPr>
            <a:r>
              <a:rPr lang="es-ES" sz="1400" dirty="0" smtClean="0">
                <a:latin typeface="Myriad Pro" pitchFamily="34" charset="0"/>
                <a:cs typeface="Arial" pitchFamily="34" charset="0"/>
              </a:rPr>
              <a:t>+57 4 444 01 45</a:t>
            </a:r>
          </a:p>
          <a:p>
            <a:pPr>
              <a:spcAft>
                <a:spcPts val="500"/>
              </a:spcAft>
            </a:pPr>
            <a:r>
              <a:rPr lang="es-ES" sz="1400" dirty="0" smtClean="0">
                <a:latin typeface="Myriad Pro" pitchFamily="34" charset="0"/>
                <a:cs typeface="Arial" pitchFamily="34" charset="0"/>
              </a:rPr>
              <a:t>http://www.solunionseguros.co</a:t>
            </a:r>
            <a:endParaRPr lang="es-ES" sz="1400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8400" y="1774765"/>
            <a:ext cx="2520280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s-ES" sz="18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España</a:t>
            </a:r>
            <a:endParaRPr lang="es-ES" sz="1800" b="1" dirty="0">
              <a:solidFill>
                <a:srgbClr val="621C79"/>
              </a:solidFill>
              <a:latin typeface="Myriad Pro" pitchFamily="34" charset="0"/>
              <a:cs typeface="Arial" pitchFamily="34" charset="0"/>
            </a:endParaRPr>
          </a:p>
          <a:p>
            <a:pPr>
              <a:spcAft>
                <a:spcPts val="500"/>
              </a:spcAft>
            </a:pPr>
            <a:r>
              <a:rPr lang="pt-BR" sz="1400" dirty="0" smtClean="0">
                <a:latin typeface="Myriad Pro" pitchFamily="34" charset="0"/>
                <a:cs typeface="Arial" pitchFamily="34" charset="0"/>
              </a:rPr>
              <a:t>Avenida General Perón, 40 </a:t>
            </a:r>
          </a:p>
          <a:p>
            <a:pPr>
              <a:spcAft>
                <a:spcPts val="500"/>
              </a:spcAft>
            </a:pPr>
            <a:r>
              <a:rPr lang="pt-BR" sz="1400" dirty="0" smtClean="0">
                <a:latin typeface="Myriad Pro" pitchFamily="34" charset="0"/>
                <a:cs typeface="Arial" pitchFamily="34" charset="0"/>
              </a:rPr>
              <a:t>28020 Madrid</a:t>
            </a:r>
            <a:endParaRPr lang="pt-BR" sz="1400" dirty="0">
              <a:latin typeface="Myriad Pro" pitchFamily="34" charset="0"/>
              <a:cs typeface="Arial" pitchFamily="34" charset="0"/>
            </a:endParaRPr>
          </a:p>
          <a:p>
            <a:pPr>
              <a:spcAft>
                <a:spcPts val="500"/>
              </a:spcAft>
            </a:pPr>
            <a:r>
              <a:rPr lang="es-ES" sz="1400" dirty="0" smtClean="0">
                <a:latin typeface="Myriad Pro" pitchFamily="34" charset="0"/>
                <a:cs typeface="Arial" pitchFamily="34" charset="0"/>
              </a:rPr>
              <a:t>+34 91 581 34 00</a:t>
            </a:r>
            <a:endParaRPr lang="es-ES" sz="1400" dirty="0">
              <a:latin typeface="Myriad Pro" pitchFamily="34" charset="0"/>
              <a:cs typeface="Arial" pitchFamily="34" charset="0"/>
            </a:endParaRPr>
          </a:p>
          <a:p>
            <a:pPr>
              <a:spcAft>
                <a:spcPts val="500"/>
              </a:spcAft>
            </a:pPr>
            <a:r>
              <a:rPr lang="es-ES" sz="1400" dirty="0">
                <a:latin typeface="Myriad Pro" pitchFamily="34" charset="0"/>
                <a:cs typeface="Arial" pitchFamily="34" charset="0"/>
              </a:rPr>
              <a:t>http</a:t>
            </a:r>
            <a:r>
              <a:rPr lang="es-ES" sz="1400" dirty="0" smtClean="0">
                <a:latin typeface="Myriad Pro" pitchFamily="34" charset="0"/>
                <a:cs typeface="Arial" pitchFamily="34" charset="0"/>
              </a:rPr>
              <a:t>://solunionseguros.es</a:t>
            </a:r>
            <a:endParaRPr lang="es-ES" sz="1400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8845" y="1727919"/>
            <a:ext cx="2520280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s-ES" sz="18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México</a:t>
            </a:r>
            <a:endParaRPr lang="es-ES" sz="1800" b="1" dirty="0">
              <a:solidFill>
                <a:srgbClr val="621C79"/>
              </a:solidFill>
              <a:latin typeface="Myriad Pro" pitchFamily="34" charset="0"/>
              <a:cs typeface="Arial" pitchFamily="34" charset="0"/>
            </a:endParaRPr>
          </a:p>
          <a:p>
            <a:pPr>
              <a:spcAft>
                <a:spcPts val="500"/>
              </a:spcAft>
            </a:pPr>
            <a:r>
              <a:rPr lang="pt-BR" sz="1400" dirty="0" smtClean="0">
                <a:latin typeface="Myriad Pro" pitchFamily="34" charset="0"/>
                <a:cs typeface="Arial" pitchFamily="34" charset="0"/>
              </a:rPr>
              <a:t>Torre Polanco Mariano Escobedo, 476, Piso 15 </a:t>
            </a:r>
            <a:br>
              <a:rPr lang="pt-BR" sz="1400" dirty="0" smtClean="0">
                <a:latin typeface="Myriad Pro" pitchFamily="34" charset="0"/>
                <a:cs typeface="Arial" pitchFamily="34" charset="0"/>
              </a:rPr>
            </a:br>
            <a:r>
              <a:rPr lang="pt-BR" sz="1400" dirty="0" smtClean="0">
                <a:latin typeface="Myriad Pro" pitchFamily="34" charset="0"/>
                <a:cs typeface="Arial" pitchFamily="34" charset="0"/>
              </a:rPr>
              <a:t>Col. Nueva Anzures</a:t>
            </a:r>
          </a:p>
          <a:p>
            <a:pPr>
              <a:spcAft>
                <a:spcPts val="500"/>
              </a:spcAft>
            </a:pPr>
            <a:r>
              <a:rPr lang="pt-BR" sz="1400" dirty="0" smtClean="0">
                <a:latin typeface="Myriad Pro" pitchFamily="34" charset="0"/>
                <a:cs typeface="Arial" pitchFamily="34" charset="0"/>
              </a:rPr>
              <a:t>11590 México D.F.</a:t>
            </a:r>
            <a:endParaRPr lang="pt-BR" sz="1400" dirty="0">
              <a:latin typeface="Myriad Pro" pitchFamily="34" charset="0"/>
              <a:cs typeface="Arial" pitchFamily="34" charset="0"/>
            </a:endParaRPr>
          </a:p>
          <a:p>
            <a:pPr>
              <a:spcAft>
                <a:spcPts val="500"/>
              </a:spcAft>
            </a:pPr>
            <a:r>
              <a:rPr lang="es-ES" sz="1400" dirty="0" smtClean="0">
                <a:latin typeface="Myriad Pro" pitchFamily="34" charset="0"/>
                <a:cs typeface="Arial" pitchFamily="34" charset="0"/>
              </a:rPr>
              <a:t>01 800 00 38537</a:t>
            </a:r>
            <a:endParaRPr lang="es-ES" sz="1400" dirty="0">
              <a:latin typeface="Myriad Pro" pitchFamily="34" charset="0"/>
              <a:cs typeface="Arial" pitchFamily="34" charset="0"/>
            </a:endParaRPr>
          </a:p>
          <a:p>
            <a:pPr>
              <a:spcAft>
                <a:spcPts val="500"/>
              </a:spcAft>
            </a:pPr>
            <a:r>
              <a:rPr lang="es-ES" sz="1400" dirty="0">
                <a:latin typeface="Myriad Pro" pitchFamily="34" charset="0"/>
                <a:cs typeface="Arial" pitchFamily="34" charset="0"/>
              </a:rPr>
              <a:t>http</a:t>
            </a:r>
            <a:r>
              <a:rPr lang="es-ES" sz="1400" dirty="0" smtClean="0">
                <a:latin typeface="Myriad Pro" pitchFamily="34" charset="0"/>
                <a:cs typeface="Arial" pitchFamily="34" charset="0"/>
              </a:rPr>
              <a:t>://solunionseguros.mx</a:t>
            </a:r>
            <a:endParaRPr lang="es-ES" sz="1400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4" name="TextBox 31"/>
          <p:cNvSpPr txBox="1"/>
          <p:nvPr/>
        </p:nvSpPr>
        <p:spPr>
          <a:xfrm>
            <a:off x="900000" y="540000"/>
            <a:ext cx="6380336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2"/>
            <a:r>
              <a:rPr lang="es-ES" sz="40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Oficinas centrales</a:t>
            </a:r>
            <a:endParaRPr lang="es-ES" sz="4000" b="1" dirty="0">
              <a:solidFill>
                <a:srgbClr val="621C79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926" y="6264423"/>
            <a:ext cx="10440987" cy="215444"/>
          </a:xfrm>
          <a:prstGeom prst="rect">
            <a:avLst/>
          </a:prstGeom>
          <a:solidFill>
            <a:srgbClr val="4B2965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40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030" y="1439887"/>
            <a:ext cx="5544617" cy="3960441"/>
          </a:xfrm>
        </p:spPr>
        <p:txBody>
          <a:bodyPr>
            <a:noAutofit/>
          </a:bodyPr>
          <a:lstStyle/>
          <a:p>
            <a:pPr lvl="0">
              <a:lnSpc>
                <a:spcPts val="2360"/>
              </a:lnSpc>
            </a:pPr>
            <a:r>
              <a:rPr lang="es-ES_tradnl" sz="1400" dirty="0"/>
              <a:t>Nacemos en 2013, de la unión de dos líderes en el mercado de seguros: </a:t>
            </a:r>
            <a:r>
              <a:rPr lang="es-ES_tradnl" b="1" dirty="0">
                <a:solidFill>
                  <a:srgbClr val="621C79"/>
                </a:solidFill>
              </a:rPr>
              <a:t>Euler Hermes y </a:t>
            </a:r>
            <a:r>
              <a:rPr lang="es-ES_tradnl" b="1" dirty="0" smtClean="0">
                <a:solidFill>
                  <a:srgbClr val="621C79"/>
                </a:solidFill>
              </a:rPr>
              <a:t>MAPFRE</a:t>
            </a:r>
            <a:r>
              <a:rPr lang="es-ES_tradnl" sz="1400" dirty="0" smtClean="0"/>
              <a:t>. </a:t>
            </a:r>
            <a:r>
              <a:rPr lang="es-ES_tradnl" sz="1400" b="1" dirty="0">
                <a:solidFill>
                  <a:srgbClr val="621C79"/>
                </a:solidFill>
              </a:rPr>
              <a:t>Solidez y solvencia al servicio de su negocio</a:t>
            </a:r>
            <a:r>
              <a:rPr lang="es-ES_tradnl" sz="1400" b="1" dirty="0" smtClean="0">
                <a:solidFill>
                  <a:srgbClr val="621C79"/>
                </a:solidFill>
              </a:rPr>
              <a:t>.</a:t>
            </a:r>
          </a:p>
          <a:p>
            <a:pPr lvl="0">
              <a:lnSpc>
                <a:spcPts val="2360"/>
              </a:lnSpc>
            </a:pPr>
            <a:endParaRPr lang="es-ES_tradnl" sz="1400" b="1" dirty="0" smtClean="0">
              <a:solidFill>
                <a:srgbClr val="621C79"/>
              </a:solidFill>
            </a:endParaRPr>
          </a:p>
          <a:p>
            <a:pPr>
              <a:lnSpc>
                <a:spcPts val="2360"/>
              </a:lnSpc>
            </a:pPr>
            <a:r>
              <a:rPr lang="es-ES_tradnl" sz="1400" dirty="0" smtClean="0"/>
              <a:t>Iniciamos operación en </a:t>
            </a:r>
            <a:r>
              <a:rPr lang="es-ES_tradnl" b="1" dirty="0" smtClean="0">
                <a:solidFill>
                  <a:srgbClr val="621C79"/>
                </a:solidFill>
              </a:rPr>
              <a:t>México</a:t>
            </a:r>
            <a:r>
              <a:rPr lang="es-ES_tradnl" sz="1400" dirty="0" smtClean="0"/>
              <a:t> en el 2014 con el nombre de: </a:t>
            </a:r>
            <a:r>
              <a:rPr lang="es-MX" sz="1600" b="1" dirty="0">
                <a:solidFill>
                  <a:srgbClr val="621C79"/>
                </a:solidFill>
              </a:rPr>
              <a:t>SOLUNION MEXICO SEGUROS DE CREDITO </a:t>
            </a:r>
            <a:r>
              <a:rPr lang="es-MX" sz="1600" b="1" dirty="0" smtClean="0">
                <a:solidFill>
                  <a:srgbClr val="621C79"/>
                </a:solidFill>
              </a:rPr>
              <a:t>SA.</a:t>
            </a:r>
          </a:p>
          <a:p>
            <a:pPr>
              <a:lnSpc>
                <a:spcPts val="2360"/>
              </a:lnSpc>
            </a:pPr>
            <a:endParaRPr lang="es-ES_tradnl" sz="1400" b="1" dirty="0" smtClean="0">
              <a:solidFill>
                <a:srgbClr val="621C79"/>
              </a:solidFill>
            </a:endParaRPr>
          </a:p>
          <a:p>
            <a:pPr>
              <a:lnSpc>
                <a:spcPts val="2360"/>
              </a:lnSpc>
            </a:pPr>
            <a:r>
              <a:rPr lang="es-ES_tradnl" sz="1400" b="1" dirty="0" smtClean="0">
                <a:solidFill>
                  <a:srgbClr val="621C79"/>
                </a:solidFill>
              </a:rPr>
              <a:t>Le ayudamos a </a:t>
            </a:r>
            <a:r>
              <a:rPr lang="es-ES_tradnl" b="1" dirty="0" smtClean="0">
                <a:solidFill>
                  <a:srgbClr val="621C79"/>
                </a:solidFill>
              </a:rPr>
              <a:t>prevenir riesgos </a:t>
            </a:r>
            <a:r>
              <a:rPr lang="es-ES_tradnl" sz="1400" dirty="0" smtClean="0"/>
              <a:t>y a abrirse al mercado exterior con seguridad, de la mano de un socio de confianza.</a:t>
            </a:r>
          </a:p>
          <a:p>
            <a:pPr>
              <a:lnSpc>
                <a:spcPts val="2360"/>
              </a:lnSpc>
            </a:pP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_tradnl" sz="1400" b="1" dirty="0">
                <a:solidFill>
                  <a:srgbClr val="621C79"/>
                </a:solidFill>
              </a:rPr>
              <a:t>Le </a:t>
            </a:r>
            <a:r>
              <a:rPr lang="es-ES_tradnl" sz="1400" b="1" dirty="0" smtClean="0">
                <a:solidFill>
                  <a:srgbClr val="621C79"/>
                </a:solidFill>
              </a:rPr>
              <a:t>acompañamos en  </a:t>
            </a:r>
            <a:r>
              <a:rPr lang="es-ES_tradnl" b="1" dirty="0" smtClean="0">
                <a:solidFill>
                  <a:srgbClr val="621C79"/>
                </a:solidFill>
              </a:rPr>
              <a:t>sus </a:t>
            </a:r>
            <a:r>
              <a:rPr lang="es-ES_tradnl" b="1" dirty="0">
                <a:solidFill>
                  <a:srgbClr val="621C79"/>
                </a:solidFill>
              </a:rPr>
              <a:t>operaciones comerciales </a:t>
            </a:r>
            <a:r>
              <a:rPr lang="es-ES_tradnl" sz="1400" b="1" dirty="0">
                <a:solidFill>
                  <a:srgbClr val="621C79"/>
                </a:solidFill>
              </a:rPr>
              <a:t>de principio a fin</a:t>
            </a:r>
            <a:r>
              <a:rPr lang="es-ES_tradnl" sz="1400" dirty="0"/>
              <a:t>. No importa el sector, la ubicación </a:t>
            </a:r>
            <a:r>
              <a:rPr lang="es-ES_tradnl" sz="1400" dirty="0" smtClean="0"/>
              <a:t>o </a:t>
            </a:r>
            <a:r>
              <a:rPr lang="es-ES_tradnl" sz="1400" dirty="0"/>
              <a:t>el tamaño de su empresa. </a:t>
            </a:r>
          </a:p>
        </p:txBody>
      </p:sp>
      <p:pic>
        <p:nvPicPr>
          <p:cNvPr id="5" name="Imagen 4" descr="flech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90" y="1511895"/>
            <a:ext cx="325197" cy="288032"/>
          </a:xfrm>
          <a:prstGeom prst="rect">
            <a:avLst/>
          </a:prstGeom>
        </p:spPr>
      </p:pic>
      <p:pic>
        <p:nvPicPr>
          <p:cNvPr id="14" name="Imagen 13" descr="flech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90" y="2808039"/>
            <a:ext cx="325197" cy="288032"/>
          </a:xfrm>
          <a:prstGeom prst="rect">
            <a:avLst/>
          </a:prstGeom>
        </p:spPr>
      </p:pic>
      <p:pic>
        <p:nvPicPr>
          <p:cNvPr id="16" name="Imagen 15" descr="flech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90" y="5112295"/>
            <a:ext cx="325197" cy="288032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900000" y="540000"/>
            <a:ext cx="6380336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2"/>
            <a:r>
              <a:rPr lang="es-ES" sz="4000" b="1" dirty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Quiénes somos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" y="6264423"/>
            <a:ext cx="10440987" cy="215444"/>
          </a:xfrm>
          <a:prstGeom prst="rect">
            <a:avLst/>
          </a:prstGeom>
          <a:solidFill>
            <a:srgbClr val="4B2965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  <p:pic>
        <p:nvPicPr>
          <p:cNvPr id="2" name="Imagen 1" descr="logo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694" y="1728191"/>
            <a:ext cx="2524567" cy="4104184"/>
          </a:xfrm>
          <a:prstGeom prst="rect">
            <a:avLst/>
          </a:prstGeom>
        </p:spPr>
      </p:pic>
      <p:pic>
        <p:nvPicPr>
          <p:cNvPr id="11" name="Imagen 13" descr="flech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90" y="3816151"/>
            <a:ext cx="325197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0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106" y="1799927"/>
            <a:ext cx="4404658" cy="39374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398" y="1824654"/>
            <a:ext cx="5616624" cy="4079729"/>
          </a:xfrm>
        </p:spPr>
        <p:txBody>
          <a:bodyPr>
            <a:noAutofit/>
          </a:bodyPr>
          <a:lstStyle/>
          <a:p>
            <a:r>
              <a:rPr lang="es-ES_tradnl" b="1" dirty="0" smtClean="0">
                <a:solidFill>
                  <a:srgbClr val="621C79"/>
                </a:solidFill>
              </a:rPr>
              <a:t>El </a:t>
            </a:r>
            <a:r>
              <a:rPr lang="es-ES_tradnl" b="1" dirty="0">
                <a:solidFill>
                  <a:srgbClr val="621C79"/>
                </a:solidFill>
              </a:rPr>
              <a:t>seguro de crédito le protege del impago </a:t>
            </a:r>
            <a:r>
              <a:rPr lang="es-ES_tradnl" sz="1400" b="1" dirty="0" smtClean="0">
                <a:solidFill>
                  <a:srgbClr val="621C79"/>
                </a:solidFill>
              </a:rPr>
              <a:t>de </a:t>
            </a:r>
            <a:r>
              <a:rPr lang="es-ES_tradnl" sz="1400" b="1" dirty="0">
                <a:solidFill>
                  <a:srgbClr val="621C79"/>
                </a:solidFill>
              </a:rPr>
              <a:t>la </a:t>
            </a:r>
            <a:r>
              <a:rPr lang="es-ES_tradnl" sz="1400" b="1" dirty="0" smtClean="0">
                <a:solidFill>
                  <a:srgbClr val="621C79"/>
                </a:solidFill>
              </a:rPr>
              <a:t>venta de </a:t>
            </a:r>
            <a:r>
              <a:rPr lang="es-ES_tradnl" sz="1400" b="1" dirty="0">
                <a:solidFill>
                  <a:srgbClr val="621C79"/>
                </a:solidFill>
              </a:rPr>
              <a:t>mercancías o prestación de </a:t>
            </a:r>
            <a:r>
              <a:rPr lang="es-ES_tradnl" sz="1400" b="1" dirty="0" smtClean="0">
                <a:solidFill>
                  <a:srgbClr val="621C79"/>
                </a:solidFill>
              </a:rPr>
              <a:t>servicios, </a:t>
            </a:r>
            <a:r>
              <a:rPr lang="es-ES_tradnl" sz="1400" dirty="0" smtClean="0"/>
              <a:t>tanto </a:t>
            </a:r>
            <a:r>
              <a:rPr lang="es-ES_tradnl" sz="1400" dirty="0"/>
              <a:t>en el mercado doméstico como </a:t>
            </a:r>
            <a:r>
              <a:rPr lang="es-ES_tradnl" sz="1400" dirty="0" smtClean="0"/>
              <a:t>en exportación</a:t>
            </a:r>
            <a:r>
              <a:rPr lang="es-ES_tradnl" sz="1400" dirty="0"/>
              <a:t>.</a:t>
            </a:r>
            <a:endParaRPr lang="es-ES" sz="1400" dirty="0"/>
          </a:p>
          <a:p>
            <a:pPr lvl="0"/>
            <a:endParaRPr lang="es-ES_tradnl" sz="1000" b="1" dirty="0">
              <a:solidFill>
                <a:srgbClr val="621C79"/>
              </a:solidFill>
            </a:endParaRPr>
          </a:p>
          <a:p>
            <a:pPr lvl="0"/>
            <a:endParaRPr lang="es-ES_tradnl" sz="1400" b="1" dirty="0">
              <a:solidFill>
                <a:srgbClr val="621C79"/>
              </a:solidFill>
            </a:endParaRPr>
          </a:p>
          <a:p>
            <a:r>
              <a:rPr lang="es-ES" sz="1400" dirty="0" smtClean="0"/>
              <a:t>Le </a:t>
            </a:r>
            <a:r>
              <a:rPr lang="es-ES" sz="1400" dirty="0"/>
              <a:t>permite disponer de información </a:t>
            </a:r>
            <a:r>
              <a:rPr lang="es-ES" sz="1400" dirty="0" smtClean="0"/>
              <a:t>detallada </a:t>
            </a:r>
            <a:r>
              <a:rPr lang="es-ES_tradnl" sz="1400" dirty="0" smtClean="0"/>
              <a:t>sobre </a:t>
            </a:r>
            <a:r>
              <a:rPr lang="es-ES_tradnl" sz="1400" dirty="0"/>
              <a:t>la </a:t>
            </a:r>
            <a:r>
              <a:rPr lang="es-ES_tradnl" sz="1400" b="1" dirty="0">
                <a:solidFill>
                  <a:srgbClr val="621C79"/>
                </a:solidFill>
              </a:rPr>
              <a:t>evolución de la </a:t>
            </a:r>
            <a:r>
              <a:rPr lang="es-ES_tradnl" b="1" dirty="0">
                <a:solidFill>
                  <a:srgbClr val="621C79"/>
                </a:solidFill>
              </a:rPr>
              <a:t>calidad crediticia </a:t>
            </a:r>
            <a:r>
              <a:rPr lang="es-ES_tradnl" sz="1400" b="1" dirty="0">
                <a:solidFill>
                  <a:srgbClr val="621C79"/>
                </a:solidFill>
              </a:rPr>
              <a:t>de sus clientes actuales y potenciales </a:t>
            </a:r>
            <a:r>
              <a:rPr lang="es-ES_tradnl" sz="1400" dirty="0"/>
              <a:t>en todo </a:t>
            </a:r>
            <a:r>
              <a:rPr lang="es-ES_tradnl" sz="1400" dirty="0" smtClean="0"/>
              <a:t>momento, para que pueda </a:t>
            </a:r>
            <a:r>
              <a:rPr lang="es-ES_tradnl" sz="1400" dirty="0"/>
              <a:t>aceptar nuevos pedidos con </a:t>
            </a:r>
            <a:r>
              <a:rPr lang="es-ES_tradnl" sz="1400" dirty="0" smtClean="0"/>
              <a:t>tranquilidad.</a:t>
            </a:r>
          </a:p>
          <a:p>
            <a:pPr lvl="0"/>
            <a:endParaRPr lang="es-ES_tradnl" sz="1400" b="1" dirty="0">
              <a:solidFill>
                <a:srgbClr val="621C79"/>
              </a:solidFill>
            </a:endParaRPr>
          </a:p>
          <a:p>
            <a:r>
              <a:rPr lang="es-ES_tradnl" sz="1400" dirty="0" smtClean="0"/>
              <a:t>Le ayuda a </a:t>
            </a:r>
            <a:r>
              <a:rPr lang="es-ES_tradnl" b="1" dirty="0">
                <a:solidFill>
                  <a:srgbClr val="621C79"/>
                </a:solidFill>
              </a:rPr>
              <a:t>expandir su negocio </a:t>
            </a:r>
            <a:r>
              <a:rPr lang="es-ES_tradnl" sz="1400" b="1" dirty="0">
                <a:solidFill>
                  <a:srgbClr val="621C79"/>
                </a:solidFill>
              </a:rPr>
              <a:t>de manera </a:t>
            </a:r>
            <a:r>
              <a:rPr lang="es-ES_tradnl" sz="1400" b="1" dirty="0" smtClean="0">
                <a:solidFill>
                  <a:srgbClr val="621C79"/>
                </a:solidFill>
              </a:rPr>
              <a:t>segura, protegiéndole </a:t>
            </a:r>
            <a:r>
              <a:rPr lang="es-ES_tradnl" sz="1400" b="1" dirty="0">
                <a:solidFill>
                  <a:srgbClr val="621C79"/>
                </a:solidFill>
              </a:rPr>
              <a:t>del impago </a:t>
            </a:r>
            <a:r>
              <a:rPr lang="es-ES_tradnl" sz="1400" dirty="0"/>
              <a:t>en cualquier parte del mundo</a:t>
            </a:r>
            <a:r>
              <a:rPr lang="es-ES_tradnl" sz="1400" dirty="0" smtClean="0"/>
              <a:t>.</a:t>
            </a:r>
            <a:endParaRPr lang="es-ES" sz="1400" dirty="0"/>
          </a:p>
        </p:txBody>
      </p:sp>
      <p:pic>
        <p:nvPicPr>
          <p:cNvPr id="6" name="Imagen 4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561" y="1943943"/>
            <a:ext cx="325197" cy="288032"/>
          </a:xfrm>
          <a:prstGeom prst="rect">
            <a:avLst/>
          </a:prstGeom>
        </p:spPr>
      </p:pic>
      <p:pic>
        <p:nvPicPr>
          <p:cNvPr id="7" name="Imagen 4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561" y="3312095"/>
            <a:ext cx="325197" cy="288032"/>
          </a:xfrm>
          <a:prstGeom prst="rect">
            <a:avLst/>
          </a:prstGeom>
        </p:spPr>
      </p:pic>
      <p:pic>
        <p:nvPicPr>
          <p:cNvPr id="8" name="Imagen 4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561" y="4680247"/>
            <a:ext cx="325197" cy="288032"/>
          </a:xfrm>
          <a:prstGeom prst="rect">
            <a:avLst/>
          </a:prstGeom>
        </p:spPr>
      </p:pic>
      <p:sp>
        <p:nvSpPr>
          <p:cNvPr id="11" name="TextBox 31"/>
          <p:cNvSpPr txBox="1"/>
          <p:nvPr/>
        </p:nvSpPr>
        <p:spPr>
          <a:xfrm>
            <a:off x="900000" y="540000"/>
            <a:ext cx="6380336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2"/>
            <a:r>
              <a:rPr lang="es-ES" sz="40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El seguro de crédito</a:t>
            </a:r>
            <a:endParaRPr lang="es-ES" sz="4000" b="1" dirty="0">
              <a:solidFill>
                <a:srgbClr val="621C79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" y="6264423"/>
            <a:ext cx="10440987" cy="215444"/>
          </a:xfrm>
          <a:prstGeom prst="rect">
            <a:avLst/>
          </a:prstGeom>
          <a:solidFill>
            <a:srgbClr val="4B2965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356398" y="5472335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“Más </a:t>
            </a:r>
            <a:r>
              <a:rPr lang="es-ES_tradnl" sz="1200" dirty="0">
                <a:solidFill>
                  <a:schemeClr val="bg1">
                    <a:lumMod val="50000"/>
                  </a:schemeClr>
                </a:solidFill>
              </a:rPr>
              <a:t>del 80% de las transacciones comerciales diarias entre compañías se hacen a 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crédito.”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15" y="2246096"/>
            <a:ext cx="3061859" cy="3298247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80334" y="2184695"/>
            <a:ext cx="6264696" cy="4007720"/>
          </a:xfrm>
        </p:spPr>
        <p:txBody>
          <a:bodyPr>
            <a:noAutofit/>
          </a:bodyPr>
          <a:lstStyle/>
          <a:p>
            <a:r>
              <a:rPr lang="es-ES" sz="1400" dirty="0"/>
              <a:t>Nuestras </a:t>
            </a:r>
            <a:r>
              <a:rPr lang="es-ES" b="1" dirty="0">
                <a:solidFill>
                  <a:srgbClr val="621C79"/>
                </a:solidFill>
              </a:rPr>
              <a:t>soluciones de seguro de crédito </a:t>
            </a:r>
            <a:r>
              <a:rPr lang="es-ES" sz="1400" b="1" dirty="0">
                <a:solidFill>
                  <a:srgbClr val="621C79"/>
                </a:solidFill>
              </a:rPr>
              <a:t>se adaptan a cada tipo de empresa</a:t>
            </a:r>
            <a:r>
              <a:rPr lang="es-ES" sz="1400" dirty="0"/>
              <a:t>. </a:t>
            </a:r>
            <a:r>
              <a:rPr lang="es-ES_tradnl" sz="1400" dirty="0"/>
              <a:t>La experiencia y el conocimiento de su negocio y sector es el principal valor que le ofrecemos</a:t>
            </a:r>
            <a:r>
              <a:rPr lang="es-ES_tradnl" sz="1400" dirty="0" smtClean="0"/>
              <a:t>.</a:t>
            </a:r>
          </a:p>
          <a:p>
            <a:endParaRPr lang="es-ES_tradnl" sz="1000" b="1" dirty="0">
              <a:solidFill>
                <a:srgbClr val="621C79"/>
              </a:solidFill>
            </a:endParaRPr>
          </a:p>
          <a:p>
            <a:r>
              <a:rPr lang="es-ES_tradnl" sz="1400" dirty="0" smtClean="0"/>
              <a:t>Nuestra póliza le </a:t>
            </a:r>
            <a:r>
              <a:rPr lang="es-ES_tradnl" sz="1400" dirty="0"/>
              <a:t>ayuda a </a:t>
            </a:r>
            <a:r>
              <a:rPr lang="es-ES_tradnl" b="1" dirty="0">
                <a:solidFill>
                  <a:srgbClr val="621C79"/>
                </a:solidFill>
              </a:rPr>
              <a:t>mantener la rentabilidad</a:t>
            </a:r>
            <a:r>
              <a:rPr lang="es-ES_tradnl" sz="1400" b="1" dirty="0">
                <a:solidFill>
                  <a:srgbClr val="621C79"/>
                </a:solidFill>
              </a:rPr>
              <a:t> minimizando los costes administrativos y maximizando el </a:t>
            </a:r>
            <a:r>
              <a:rPr lang="es-ES_tradnl" sz="1400" b="1" dirty="0" smtClean="0">
                <a:solidFill>
                  <a:srgbClr val="621C79"/>
                </a:solidFill>
              </a:rPr>
              <a:t>porcentaje </a:t>
            </a:r>
            <a:r>
              <a:rPr lang="es-ES_tradnl" sz="1400" b="1" dirty="0">
                <a:solidFill>
                  <a:srgbClr val="621C79"/>
                </a:solidFill>
              </a:rPr>
              <a:t>de recobro en las deudas impagadas</a:t>
            </a:r>
            <a:r>
              <a:rPr lang="es-ES_tradnl" sz="1400" dirty="0"/>
              <a:t>. </a:t>
            </a:r>
            <a:endParaRPr lang="es-ES" sz="1400" dirty="0"/>
          </a:p>
          <a:p>
            <a:pPr lvl="0"/>
            <a:endParaRPr lang="es-ES_tradnl" sz="1000" b="1" dirty="0">
              <a:solidFill>
                <a:srgbClr val="621C79"/>
              </a:solidFill>
            </a:endParaRPr>
          </a:p>
          <a:p>
            <a:r>
              <a:rPr lang="es-ES_tradnl" sz="1400" b="1" dirty="0" smtClean="0">
                <a:solidFill>
                  <a:srgbClr val="621C79"/>
                </a:solidFill>
              </a:rPr>
              <a:t>Gestione </a:t>
            </a:r>
            <a:r>
              <a:rPr lang="es-ES_tradnl" sz="1400" b="1" dirty="0">
                <a:solidFill>
                  <a:srgbClr val="621C79"/>
                </a:solidFill>
              </a:rPr>
              <a:t>de manera </a:t>
            </a:r>
            <a:r>
              <a:rPr lang="es-ES_tradnl" b="1" dirty="0">
                <a:solidFill>
                  <a:srgbClr val="621C79"/>
                </a:solidFill>
              </a:rPr>
              <a:t>eficiente y segura </a:t>
            </a:r>
            <a:r>
              <a:rPr lang="es-ES_tradnl" sz="1400" b="1" dirty="0">
                <a:solidFill>
                  <a:srgbClr val="621C79"/>
                </a:solidFill>
              </a:rPr>
              <a:t>las cuentas </a:t>
            </a:r>
            <a:r>
              <a:rPr lang="es-ES_tradnl" sz="1400" b="1" dirty="0" smtClean="0">
                <a:solidFill>
                  <a:srgbClr val="621C79"/>
                </a:solidFill>
              </a:rPr>
              <a:t>por </a:t>
            </a:r>
            <a:r>
              <a:rPr lang="es-ES_tradnl" sz="1400" b="1" dirty="0">
                <a:solidFill>
                  <a:srgbClr val="621C79"/>
                </a:solidFill>
              </a:rPr>
              <a:t>cobrar </a:t>
            </a:r>
            <a:r>
              <a:rPr lang="es-ES_tradnl" sz="1400" dirty="0"/>
              <a:t>y </a:t>
            </a:r>
            <a:r>
              <a:rPr lang="es-ES_tradnl" sz="1400" dirty="0" smtClean="0"/>
              <a:t>olvídese </a:t>
            </a:r>
            <a:r>
              <a:rPr lang="es-ES_tradnl" sz="1400" dirty="0"/>
              <a:t>de la </a:t>
            </a:r>
            <a:r>
              <a:rPr lang="es-ES_tradnl" sz="1400" dirty="0" smtClean="0"/>
              <a:t>tarea del </a:t>
            </a:r>
            <a:r>
              <a:rPr lang="es-ES_tradnl" sz="1400" dirty="0"/>
              <a:t>recobro de impagados.</a:t>
            </a:r>
            <a:endParaRPr lang="es-ES" sz="1400" dirty="0"/>
          </a:p>
          <a:p>
            <a:pPr lvl="0"/>
            <a:endParaRPr lang="es-ES_tradnl" sz="1000" b="1" dirty="0">
              <a:solidFill>
                <a:srgbClr val="621C79"/>
              </a:solidFill>
            </a:endParaRPr>
          </a:p>
          <a:p>
            <a:r>
              <a:rPr lang="es-ES_tradnl" sz="1400" b="1" dirty="0" smtClean="0">
                <a:solidFill>
                  <a:srgbClr val="621C79"/>
                </a:solidFill>
              </a:rPr>
              <a:t>Venda con </a:t>
            </a:r>
            <a:r>
              <a:rPr lang="es-ES_tradnl" sz="1400" b="1" dirty="0">
                <a:solidFill>
                  <a:srgbClr val="621C79"/>
                </a:solidFill>
              </a:rPr>
              <a:t>la </a:t>
            </a:r>
            <a:r>
              <a:rPr lang="es-ES_tradnl" b="1" dirty="0">
                <a:solidFill>
                  <a:srgbClr val="621C79"/>
                </a:solidFill>
              </a:rPr>
              <a:t>seguridad de cobrar </a:t>
            </a:r>
            <a:r>
              <a:rPr lang="es-ES_tradnl" sz="1400" b="1" dirty="0">
                <a:solidFill>
                  <a:srgbClr val="621C79"/>
                </a:solidFill>
              </a:rPr>
              <a:t>y fidelice a sus clientes </a:t>
            </a:r>
            <a:r>
              <a:rPr lang="es-ES_tradnl" sz="1400" b="1" dirty="0" smtClean="0">
                <a:solidFill>
                  <a:srgbClr val="621C79"/>
                </a:solidFill>
              </a:rPr>
              <a:t>ofreciéndoles </a:t>
            </a:r>
            <a:r>
              <a:rPr lang="es-ES_tradnl" b="1" dirty="0" smtClean="0">
                <a:solidFill>
                  <a:srgbClr val="621C79"/>
                </a:solidFill>
              </a:rPr>
              <a:t>ventajas </a:t>
            </a:r>
            <a:r>
              <a:rPr lang="es-ES_tradnl" b="1" dirty="0">
                <a:solidFill>
                  <a:srgbClr val="621C79"/>
                </a:solidFill>
              </a:rPr>
              <a:t>de crédito</a:t>
            </a:r>
            <a:r>
              <a:rPr lang="es-ES_tradnl" sz="1400" dirty="0"/>
              <a:t>.</a:t>
            </a:r>
            <a:endParaRPr lang="es-ES" sz="1400" dirty="0"/>
          </a:p>
        </p:txBody>
      </p:sp>
      <p:pic>
        <p:nvPicPr>
          <p:cNvPr id="17" name="Imagen 4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294" y="2328711"/>
            <a:ext cx="325197" cy="288032"/>
          </a:xfrm>
          <a:prstGeom prst="rect">
            <a:avLst/>
          </a:prstGeom>
        </p:spPr>
      </p:pic>
      <p:pic>
        <p:nvPicPr>
          <p:cNvPr id="18" name="Imagen 4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294" y="3384103"/>
            <a:ext cx="325197" cy="288032"/>
          </a:xfrm>
          <a:prstGeom prst="rect">
            <a:avLst/>
          </a:prstGeom>
        </p:spPr>
      </p:pic>
      <p:pic>
        <p:nvPicPr>
          <p:cNvPr id="19" name="Imagen 4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294" y="4428000"/>
            <a:ext cx="325197" cy="288032"/>
          </a:xfrm>
          <a:prstGeom prst="rect">
            <a:avLst/>
          </a:prstGeom>
        </p:spPr>
      </p:pic>
      <p:sp>
        <p:nvSpPr>
          <p:cNvPr id="21" name="CuadroTexto 4"/>
          <p:cNvSpPr txBox="1"/>
          <p:nvPr/>
        </p:nvSpPr>
        <p:spPr>
          <a:xfrm>
            <a:off x="1139466" y="2604586"/>
            <a:ext cx="1872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Desde el momento en que una empresa vende a crédito, por corto que sea el plazo de pago, está expuesta al riesgo de impago.</a:t>
            </a:r>
            <a:endParaRPr lang="es-ES" sz="16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846" y="5184302"/>
            <a:ext cx="2689448" cy="1055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4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294" y="5256311"/>
            <a:ext cx="325197" cy="288032"/>
          </a:xfrm>
          <a:prstGeom prst="rect">
            <a:avLst/>
          </a:prstGeom>
        </p:spPr>
      </p:pic>
      <p:sp>
        <p:nvSpPr>
          <p:cNvPr id="12" name="TextBox 31"/>
          <p:cNvSpPr txBox="1"/>
          <p:nvPr/>
        </p:nvSpPr>
        <p:spPr>
          <a:xfrm>
            <a:off x="900000" y="360000"/>
            <a:ext cx="7848886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2"/>
            <a:r>
              <a:rPr lang="es-ES" sz="40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Razones para contratar </a:t>
            </a:r>
            <a:br>
              <a:rPr lang="es-ES" sz="40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</a:br>
            <a:r>
              <a:rPr lang="es-ES" sz="40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una póliza de seguro de crédito</a:t>
            </a:r>
            <a:endParaRPr lang="es-ES" sz="4000" b="1" dirty="0">
              <a:solidFill>
                <a:srgbClr val="621C79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" y="6264423"/>
            <a:ext cx="10440987" cy="215444"/>
          </a:xfrm>
          <a:prstGeom prst="rect">
            <a:avLst/>
          </a:prstGeom>
          <a:solidFill>
            <a:srgbClr val="4B2965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51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2405"/>
            <a:ext cx="4140374" cy="470665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24350" y="2159967"/>
            <a:ext cx="5976664" cy="3384376"/>
          </a:xfrm>
        </p:spPr>
        <p:txBody>
          <a:bodyPr>
            <a:noAutofit/>
          </a:bodyPr>
          <a:lstStyle/>
          <a:p>
            <a:r>
              <a:rPr lang="es-ES_tradnl" b="1" dirty="0" smtClean="0">
                <a:solidFill>
                  <a:srgbClr val="621C79"/>
                </a:solidFill>
              </a:rPr>
              <a:t>Gestión de riesgos: </a:t>
            </a:r>
            <a:r>
              <a:rPr lang="es-ES_tradnl" sz="1400" dirty="0" smtClean="0"/>
              <a:t>Le ofrecemos </a:t>
            </a:r>
            <a:r>
              <a:rPr lang="es-ES_tradnl" sz="1400" b="1" dirty="0">
                <a:solidFill>
                  <a:srgbClr val="621C79"/>
                </a:solidFill>
              </a:rPr>
              <a:t>análisis y </a:t>
            </a:r>
            <a:r>
              <a:rPr lang="es-ES_tradnl" sz="1400" b="1" dirty="0" smtClean="0">
                <a:solidFill>
                  <a:srgbClr val="621C79"/>
                </a:solidFill>
              </a:rPr>
              <a:t>monitorización</a:t>
            </a:r>
            <a:r>
              <a:rPr lang="es-ES_tradnl" sz="1400" b="1" dirty="0">
                <a:solidFill>
                  <a:srgbClr val="621C79"/>
                </a:solidFill>
              </a:rPr>
              <a:t> </a:t>
            </a:r>
            <a:r>
              <a:rPr lang="es-ES_tradnl" sz="1400" b="1" dirty="0" smtClean="0">
                <a:solidFill>
                  <a:srgbClr val="621C79"/>
                </a:solidFill>
              </a:rPr>
              <a:t>continuos  de la situación financiera </a:t>
            </a:r>
            <a:r>
              <a:rPr lang="es-ES_tradnl" sz="1400" dirty="0" smtClean="0"/>
              <a:t>de sus clientes.</a:t>
            </a:r>
            <a:endParaRPr lang="es-ES" sz="1400" dirty="0" smtClean="0"/>
          </a:p>
          <a:p>
            <a:pPr lvl="0"/>
            <a:endParaRPr lang="es-ES_tradnl" b="1" dirty="0">
              <a:solidFill>
                <a:srgbClr val="621C79"/>
              </a:solidFill>
            </a:endParaRPr>
          </a:p>
          <a:p>
            <a:r>
              <a:rPr lang="es-ES_tradnl" b="1" dirty="0" smtClean="0">
                <a:solidFill>
                  <a:srgbClr val="621C79"/>
                </a:solidFill>
              </a:rPr>
              <a:t>Recobro: </a:t>
            </a:r>
            <a:r>
              <a:rPr lang="es-ES_tradnl" sz="1400" dirty="0"/>
              <a:t>Gestionamos todos los pasos necesarios para la </a:t>
            </a:r>
            <a:r>
              <a:rPr lang="es-ES_tradnl" sz="1400" b="1" dirty="0">
                <a:solidFill>
                  <a:srgbClr val="621C79"/>
                </a:solidFill>
              </a:rPr>
              <a:t>recuperación de los </a:t>
            </a:r>
            <a:r>
              <a:rPr lang="es-ES_tradnl" sz="1400" b="1" dirty="0" smtClean="0">
                <a:solidFill>
                  <a:srgbClr val="621C79"/>
                </a:solidFill>
              </a:rPr>
              <a:t>impagos </a:t>
            </a:r>
            <a:r>
              <a:rPr lang="es-ES" sz="1400" dirty="0"/>
              <a:t>con servicio local en todo el mundo</a:t>
            </a:r>
            <a:r>
              <a:rPr lang="es-ES_tradnl" sz="1400" dirty="0"/>
              <a:t>.</a:t>
            </a:r>
            <a:endParaRPr lang="es-ES" sz="1400" dirty="0"/>
          </a:p>
          <a:p>
            <a:pPr lvl="0"/>
            <a:endParaRPr lang="es-ES_tradnl" b="1" dirty="0">
              <a:solidFill>
                <a:srgbClr val="621C79"/>
              </a:solidFill>
            </a:endParaRPr>
          </a:p>
          <a:p>
            <a:r>
              <a:rPr lang="es-ES_tradnl" b="1" dirty="0" smtClean="0">
                <a:solidFill>
                  <a:srgbClr val="621C79"/>
                </a:solidFill>
              </a:rPr>
              <a:t>Indemnización</a:t>
            </a:r>
            <a:r>
              <a:rPr lang="es-ES_tradnl" b="1" dirty="0">
                <a:solidFill>
                  <a:srgbClr val="621C79"/>
                </a:solidFill>
              </a:rPr>
              <a:t>: </a:t>
            </a:r>
            <a:r>
              <a:rPr lang="es-ES_tradnl" sz="1400" dirty="0"/>
              <a:t>En caso de impago de sus clientes</a:t>
            </a:r>
            <a:r>
              <a:rPr lang="es-ES_tradnl" sz="1400" dirty="0" smtClean="0"/>
              <a:t>, le  </a:t>
            </a:r>
            <a:r>
              <a:rPr lang="es-ES_tradnl" sz="1400" b="1" dirty="0" smtClean="0">
                <a:solidFill>
                  <a:srgbClr val="621C79"/>
                </a:solidFill>
              </a:rPr>
              <a:t>indemnizamos </a:t>
            </a:r>
            <a:r>
              <a:rPr lang="es-ES_tradnl" sz="1400" b="1" dirty="0">
                <a:solidFill>
                  <a:srgbClr val="621C79"/>
                </a:solidFill>
              </a:rPr>
              <a:t>en base a la </a:t>
            </a:r>
            <a:r>
              <a:rPr lang="es-ES_tradnl" sz="1400" b="1" dirty="0" smtClean="0">
                <a:solidFill>
                  <a:srgbClr val="621C79"/>
                </a:solidFill>
              </a:rPr>
              <a:t>cobertura incluida es su póliza</a:t>
            </a:r>
            <a:r>
              <a:rPr lang="es-ES_tradnl" sz="1400" dirty="0"/>
              <a:t>.</a:t>
            </a:r>
            <a:endParaRPr lang="es-ES" sz="1400" dirty="0"/>
          </a:p>
        </p:txBody>
      </p:sp>
      <p:pic>
        <p:nvPicPr>
          <p:cNvPr id="7" name="Imagen 4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513" y="2303983"/>
            <a:ext cx="325197" cy="288032"/>
          </a:xfrm>
          <a:prstGeom prst="rect">
            <a:avLst/>
          </a:prstGeom>
        </p:spPr>
      </p:pic>
      <p:pic>
        <p:nvPicPr>
          <p:cNvPr id="8" name="Imagen 4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513" y="3384103"/>
            <a:ext cx="325197" cy="288032"/>
          </a:xfrm>
          <a:prstGeom prst="rect">
            <a:avLst/>
          </a:prstGeom>
        </p:spPr>
      </p:pic>
      <p:pic>
        <p:nvPicPr>
          <p:cNvPr id="9" name="Imagen 4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513" y="4464223"/>
            <a:ext cx="325197" cy="288032"/>
          </a:xfrm>
          <a:prstGeom prst="rect">
            <a:avLst/>
          </a:prstGeom>
        </p:spPr>
      </p:pic>
      <p:sp>
        <p:nvSpPr>
          <p:cNvPr id="12" name="TextBox 31"/>
          <p:cNvSpPr txBox="1"/>
          <p:nvPr/>
        </p:nvSpPr>
        <p:spPr>
          <a:xfrm>
            <a:off x="900000" y="540000"/>
            <a:ext cx="6380336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2"/>
            <a:r>
              <a:rPr lang="es-ES" sz="40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Una póliza, tres servicios</a:t>
            </a:r>
            <a:endParaRPr lang="es-ES" sz="4000" b="1" dirty="0">
              <a:solidFill>
                <a:srgbClr val="621C79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" y="6264423"/>
            <a:ext cx="10440987" cy="215444"/>
          </a:xfrm>
          <a:prstGeom prst="rect">
            <a:avLst/>
          </a:prstGeom>
          <a:solidFill>
            <a:srgbClr val="4B2965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03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15" y="2246096"/>
            <a:ext cx="3061859" cy="3533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24350" y="2159967"/>
            <a:ext cx="5976664" cy="3384376"/>
          </a:xfrm>
        </p:spPr>
        <p:txBody>
          <a:bodyPr>
            <a:noAutofit/>
          </a:bodyPr>
          <a:lstStyle/>
          <a:p>
            <a:r>
              <a:rPr lang="es-ES_tradnl" b="1" dirty="0" smtClean="0">
                <a:solidFill>
                  <a:srgbClr val="621C79"/>
                </a:solidFill>
              </a:rPr>
              <a:t>Prevención</a:t>
            </a:r>
            <a:r>
              <a:rPr lang="es-ES_tradnl" b="1" dirty="0">
                <a:solidFill>
                  <a:srgbClr val="621C79"/>
                </a:solidFill>
              </a:rPr>
              <a:t>, vigilancia y control </a:t>
            </a:r>
            <a:r>
              <a:rPr lang="es-ES_tradnl" sz="1400" b="1" dirty="0">
                <a:solidFill>
                  <a:srgbClr val="621C79"/>
                </a:solidFill>
              </a:rPr>
              <a:t>de riesgos </a:t>
            </a:r>
            <a:r>
              <a:rPr lang="es-ES_tradn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analizados en su país de origen a través de nuestras delegaciones en todo </a:t>
            </a:r>
            <a:r>
              <a:rPr lang="es-ES_tradnl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</a:t>
            </a:r>
            <a:r>
              <a:rPr lang="es-ES_tradn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mundo.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es-ES_tradnl" sz="1400" b="1" dirty="0">
              <a:solidFill>
                <a:srgbClr val="621C79"/>
              </a:solidFill>
            </a:endParaRPr>
          </a:p>
          <a:p>
            <a:r>
              <a:rPr lang="es-ES_tradnl" sz="1400" b="1" dirty="0">
                <a:solidFill>
                  <a:srgbClr val="621C79"/>
                </a:solidFill>
              </a:rPr>
              <a:t>Clasificación integral de la cartera: </a:t>
            </a:r>
            <a:r>
              <a:rPr lang="es-ES_tradn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 nuestro sistema de </a:t>
            </a:r>
            <a:r>
              <a:rPr lang="es-ES_tradnl" b="1" dirty="0" smtClean="0">
                <a:solidFill>
                  <a:srgbClr val="621C79"/>
                </a:solidFill>
              </a:rPr>
              <a:t>calificación, el Grade, </a:t>
            </a:r>
            <a:r>
              <a:rPr lang="es-ES_tradn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nuestros expertos analistas valoran de forma fiable y consistente la probabilidad de impago de sus clientes.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es-ES_tradnl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S_tradnl" sz="1400" b="1" dirty="0">
                <a:solidFill>
                  <a:srgbClr val="621C79"/>
                </a:solidFill>
              </a:rPr>
              <a:t>Con el </a:t>
            </a:r>
            <a:r>
              <a:rPr lang="es-ES_tradnl" sz="1400" b="1" dirty="0" smtClean="0">
                <a:solidFill>
                  <a:srgbClr val="621C79"/>
                </a:solidFill>
              </a:rPr>
              <a:t>Grade </a:t>
            </a:r>
            <a:r>
              <a:rPr lang="es-ES_tradnl" sz="1400" b="1" dirty="0">
                <a:solidFill>
                  <a:srgbClr val="621C79"/>
                </a:solidFill>
              </a:rPr>
              <a:t>obtendrá la probabilidad de </a:t>
            </a:r>
            <a:r>
              <a:rPr lang="es-ES_tradnl" b="1" dirty="0">
                <a:solidFill>
                  <a:srgbClr val="621C79"/>
                </a:solidFill>
              </a:rPr>
              <a:t>impago de un deudor </a:t>
            </a:r>
            <a:r>
              <a:rPr lang="es-ES_tradn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los próximos 12 meses.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Imagen 7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607" y="2303983"/>
            <a:ext cx="325197" cy="288032"/>
          </a:xfrm>
          <a:prstGeom prst="rect">
            <a:avLst/>
          </a:prstGeom>
        </p:spPr>
      </p:pic>
      <p:pic>
        <p:nvPicPr>
          <p:cNvPr id="9" name="Imagen 8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310" y="3456111"/>
            <a:ext cx="325197" cy="288032"/>
          </a:xfrm>
          <a:prstGeom prst="rect">
            <a:avLst/>
          </a:prstGeom>
        </p:spPr>
      </p:pic>
      <p:pic>
        <p:nvPicPr>
          <p:cNvPr id="10" name="Imagen 9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607" y="4896271"/>
            <a:ext cx="325197" cy="288032"/>
          </a:xfrm>
          <a:prstGeom prst="rect">
            <a:avLst/>
          </a:prstGeom>
        </p:spPr>
      </p:pic>
      <p:sp>
        <p:nvSpPr>
          <p:cNvPr id="14" name="CuadroTexto 4"/>
          <p:cNvSpPr txBox="1"/>
          <p:nvPr/>
        </p:nvSpPr>
        <p:spPr>
          <a:xfrm>
            <a:off x="1188046" y="2447999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Más de 40 millones de empresas </a:t>
            </a:r>
            <a:r>
              <a:rPr lang="es-ES_tradnl" sz="1600" dirty="0">
                <a:solidFill>
                  <a:schemeClr val="bg1"/>
                </a:solidFill>
                <a:latin typeface="Myriad Pro" pitchFamily="34" charset="0"/>
              </a:rPr>
              <a:t>en nuestra base de datos en constante actualización.</a:t>
            </a:r>
            <a:endParaRPr lang="es-ES" sz="16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846" y="4176191"/>
            <a:ext cx="2689448" cy="206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31"/>
          <p:cNvSpPr txBox="1"/>
          <p:nvPr/>
        </p:nvSpPr>
        <p:spPr>
          <a:xfrm>
            <a:off x="900000" y="540000"/>
            <a:ext cx="8136918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2"/>
            <a:r>
              <a:rPr lang="es-ES" sz="40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Clasificación integral de la cartera</a:t>
            </a:r>
            <a:endParaRPr lang="es-ES" sz="4000" b="1" dirty="0">
              <a:solidFill>
                <a:srgbClr val="621C79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" y="6264423"/>
            <a:ext cx="10440987" cy="215444"/>
          </a:xfrm>
          <a:prstGeom prst="rect">
            <a:avLst/>
          </a:prstGeom>
          <a:solidFill>
            <a:srgbClr val="4B2965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02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6673"/>
            <a:ext cx="4486275" cy="48577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24350" y="2159967"/>
            <a:ext cx="5976664" cy="3600400"/>
          </a:xfrm>
        </p:spPr>
        <p:txBody>
          <a:bodyPr>
            <a:noAutofit/>
          </a:bodyPr>
          <a:lstStyle/>
          <a:p>
            <a:r>
              <a:rPr lang="es-ES_tradnl" b="1" dirty="0" smtClean="0">
                <a:solidFill>
                  <a:srgbClr val="621C79"/>
                </a:solidFill>
              </a:rPr>
              <a:t>Monitorización </a:t>
            </a:r>
            <a:r>
              <a:rPr lang="es-ES_tradnl" b="1" dirty="0">
                <a:solidFill>
                  <a:srgbClr val="621C79"/>
                </a:solidFill>
              </a:rPr>
              <a:t>constante de los riesgos</a:t>
            </a:r>
            <a:r>
              <a:rPr lang="es-ES_tradnl" b="1" dirty="0" smtClean="0">
                <a:solidFill>
                  <a:srgbClr val="621C79"/>
                </a:solidFill>
              </a:rPr>
              <a:t>: </a:t>
            </a:r>
            <a:r>
              <a:rPr lang="es-ES_tradnl" sz="1400" dirty="0" smtClean="0"/>
              <a:t>Nuestros </a:t>
            </a:r>
            <a:r>
              <a:rPr lang="es-ES_tradnl" sz="1400" dirty="0"/>
              <a:t>analistas le orientan para que su empresa pueda crecer con garantías, </a:t>
            </a:r>
            <a:r>
              <a:rPr lang="es-ES" sz="1400" dirty="0"/>
              <a:t>avisándole cada vez que se produce un cambio en el riesgo</a:t>
            </a:r>
            <a:r>
              <a:rPr lang="es-ES_tradnl" sz="1400" dirty="0" smtClean="0"/>
              <a:t>.</a:t>
            </a:r>
            <a:endParaRPr lang="es-ES" sz="1400" dirty="0"/>
          </a:p>
          <a:p>
            <a:pPr lvl="0"/>
            <a:endParaRPr lang="es-ES_tradnl" b="1" dirty="0">
              <a:solidFill>
                <a:srgbClr val="621C79"/>
              </a:solidFill>
            </a:endParaRPr>
          </a:p>
          <a:p>
            <a:r>
              <a:rPr lang="es-ES_tradnl" b="1" dirty="0" smtClean="0">
                <a:solidFill>
                  <a:srgbClr val="621C79"/>
                </a:solidFill>
              </a:rPr>
              <a:t>Prevención </a:t>
            </a:r>
            <a:r>
              <a:rPr lang="es-ES_tradnl" b="1" dirty="0">
                <a:solidFill>
                  <a:srgbClr val="621C79"/>
                </a:solidFill>
              </a:rPr>
              <a:t>de pérdidas: </a:t>
            </a:r>
            <a:r>
              <a:rPr lang="es-ES_tradnl" sz="1400" dirty="0"/>
              <a:t>Con nuestra </a:t>
            </a:r>
            <a:r>
              <a:rPr lang="es-ES_tradnl" sz="1400" b="1" dirty="0">
                <a:solidFill>
                  <a:srgbClr val="621C79"/>
                </a:solidFill>
              </a:rPr>
              <a:t>herramienta de gestión online, </a:t>
            </a:r>
            <a:r>
              <a:rPr lang="es-ES_tradnl" sz="1600" b="1" dirty="0">
                <a:solidFill>
                  <a:srgbClr val="621C79"/>
                </a:solidFill>
              </a:rPr>
              <a:t>EOLIS</a:t>
            </a:r>
            <a:r>
              <a:rPr lang="es-ES_tradnl" sz="1400" dirty="0"/>
              <a:t>, podrá acceder a la información sobre los cambios </a:t>
            </a:r>
            <a:r>
              <a:rPr lang="es-ES_tradnl" sz="1400" dirty="0" smtClean="0"/>
              <a:t>en la calidad de los riesgos de sus clientes.</a:t>
            </a:r>
            <a:endParaRPr lang="es-ES" sz="1400" dirty="0" smtClean="0"/>
          </a:p>
          <a:p>
            <a:pPr lvl="0"/>
            <a:endParaRPr lang="es-ES_tradnl" b="1" dirty="0" smtClean="0">
              <a:solidFill>
                <a:srgbClr val="621C79"/>
              </a:solidFill>
            </a:endParaRPr>
          </a:p>
          <a:p>
            <a:r>
              <a:rPr lang="es-ES_tradnl" b="1" dirty="0" smtClean="0">
                <a:solidFill>
                  <a:srgbClr val="621C79"/>
                </a:solidFill>
              </a:rPr>
              <a:t>Anticipación</a:t>
            </a:r>
            <a:r>
              <a:rPr lang="es-ES_tradnl" b="1" dirty="0">
                <a:solidFill>
                  <a:srgbClr val="621C79"/>
                </a:solidFill>
              </a:rPr>
              <a:t>: </a:t>
            </a:r>
            <a:r>
              <a:rPr lang="es-ES_tradnl" sz="1400" dirty="0"/>
              <a:t>No sólo </a:t>
            </a:r>
            <a:r>
              <a:rPr lang="es-ES_tradnl" sz="1400" b="1" dirty="0">
                <a:solidFill>
                  <a:srgbClr val="621C79"/>
                </a:solidFill>
              </a:rPr>
              <a:t>confirmamos las situaciones de alto riesgo</a:t>
            </a:r>
            <a:r>
              <a:rPr lang="es-ES_tradnl" sz="1400" dirty="0"/>
              <a:t>, </a:t>
            </a:r>
            <a:r>
              <a:rPr lang="es-ES_tradnl" sz="1400" dirty="0" smtClean="0"/>
              <a:t>sino que analizamos </a:t>
            </a:r>
            <a:r>
              <a:rPr lang="es-ES_tradnl" sz="1400" b="1" dirty="0">
                <a:solidFill>
                  <a:srgbClr val="621C79"/>
                </a:solidFill>
              </a:rPr>
              <a:t>tendencias del mercado</a:t>
            </a:r>
            <a:r>
              <a:rPr lang="es-ES_tradnl" sz="1400" dirty="0"/>
              <a:t> </a:t>
            </a:r>
            <a:r>
              <a:rPr lang="es-ES_tradnl" sz="1400" dirty="0" smtClean="0"/>
              <a:t>y nos anticipamos a posibles riesgos.</a:t>
            </a:r>
            <a:endParaRPr lang="es-ES" sz="1400" dirty="0"/>
          </a:p>
        </p:txBody>
      </p:sp>
      <p:pic>
        <p:nvPicPr>
          <p:cNvPr id="8" name="Imagen 7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607" y="2231975"/>
            <a:ext cx="325197" cy="288032"/>
          </a:xfrm>
          <a:prstGeom prst="rect">
            <a:avLst/>
          </a:prstGeom>
        </p:spPr>
      </p:pic>
      <p:pic>
        <p:nvPicPr>
          <p:cNvPr id="9" name="Imagen 8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310" y="3888159"/>
            <a:ext cx="325197" cy="288032"/>
          </a:xfrm>
          <a:prstGeom prst="rect">
            <a:avLst/>
          </a:prstGeom>
        </p:spPr>
      </p:pic>
      <p:pic>
        <p:nvPicPr>
          <p:cNvPr id="10" name="Imagen 9" descr="flec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607" y="5184303"/>
            <a:ext cx="325197" cy="288032"/>
          </a:xfrm>
          <a:prstGeom prst="rect">
            <a:avLst/>
          </a:prstGeom>
        </p:spPr>
      </p:pic>
      <p:sp>
        <p:nvSpPr>
          <p:cNvPr id="12" name="TextBox 31"/>
          <p:cNvSpPr txBox="1"/>
          <p:nvPr/>
        </p:nvSpPr>
        <p:spPr>
          <a:xfrm>
            <a:off x="900000" y="540001"/>
            <a:ext cx="8280934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2"/>
            <a:r>
              <a:rPr lang="es-ES" sz="4000" b="1" dirty="0" smtClean="0">
                <a:solidFill>
                  <a:srgbClr val="621C79"/>
                </a:solidFill>
                <a:latin typeface="Myriad Pro" pitchFamily="34" charset="0"/>
                <a:cs typeface="Arial" pitchFamily="34" charset="0"/>
              </a:rPr>
              <a:t>Monitorización continua del riesgo</a:t>
            </a:r>
            <a:endParaRPr lang="es-ES" sz="4000" b="1" dirty="0">
              <a:solidFill>
                <a:srgbClr val="621C79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" y="6264423"/>
            <a:ext cx="10440987" cy="215444"/>
          </a:xfrm>
          <a:prstGeom prst="rect">
            <a:avLst/>
          </a:prstGeom>
          <a:solidFill>
            <a:srgbClr val="4B2965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 smtClean="0">
                <a:solidFill>
                  <a:schemeClr val="bg1"/>
                </a:solidFill>
                <a:latin typeface="+mn-lt"/>
              </a:rPr>
              <a:t>© SOLUNION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2015 – CONFIDENTIAL</a:t>
            </a:r>
            <a:r>
              <a:rPr lang="es-ES" sz="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n-lt"/>
              </a:rPr>
              <a:t>AND PROPRIETARY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67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5974</TotalTime>
  <Words>982</Words>
  <Application>Microsoft Office PowerPoint</Application>
  <PresentationFormat>Personalizado</PresentationFormat>
  <Paragraphs>108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diapositiva</vt:lpstr>
      </vt:variant>
      <vt:variant>
        <vt:i4>15</vt:i4>
      </vt:variant>
    </vt:vector>
  </HeadingPairs>
  <TitlesOfParts>
    <vt:vector size="30" baseType="lpstr">
      <vt:lpstr>Office Theme</vt:lpstr>
      <vt:lpstr>19_Custom Design</vt:lpstr>
      <vt:lpstr>22_Custom Design</vt:lpstr>
      <vt:lpstr>9_Custom Design</vt:lpstr>
      <vt:lpstr>11_Custom Design</vt:lpstr>
      <vt:lpstr>15_Custom Design</vt:lpstr>
      <vt:lpstr>16_Custom Design</vt:lpstr>
      <vt:lpstr>17_Custom Design</vt:lpstr>
      <vt:lpstr>Custom Design</vt:lpstr>
      <vt:lpstr>28_Custom Design</vt:lpstr>
      <vt:lpstr>30_Custom Design</vt:lpstr>
      <vt:lpstr>31_Custom Design</vt:lpstr>
      <vt:lpstr>32_Custom Design</vt:lpstr>
      <vt:lpstr>8_Custom Design</vt:lpstr>
      <vt:lpstr>23_Custom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Cómo opera la póliza de      Seguro de Crédito?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1: ¿Qué es Solunion?</dc:title>
  <dc:creator>Development-1</dc:creator>
  <cp:lastModifiedBy>Garza, Carolina</cp:lastModifiedBy>
  <cp:revision>389</cp:revision>
  <dcterms:created xsi:type="dcterms:W3CDTF">2015-03-04T12:29:11Z</dcterms:created>
  <dcterms:modified xsi:type="dcterms:W3CDTF">2016-12-08T23:19:02Z</dcterms:modified>
</cp:coreProperties>
</file>